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2"/>
  </p:notesMasterIdLst>
  <p:sldIdLst>
    <p:sldId id="256" r:id="rId2"/>
    <p:sldId id="258" r:id="rId3"/>
    <p:sldId id="276"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a:srgbClr val="FCF60E"/>
    <a:srgbClr val="0033CC"/>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3" autoAdjust="0"/>
    <p:restoredTop sz="91304" autoAdjust="0"/>
  </p:normalViewPr>
  <p:slideViewPr>
    <p:cSldViewPr>
      <p:cViewPr varScale="1">
        <p:scale>
          <a:sx n="113" d="100"/>
          <a:sy n="113" d="100"/>
        </p:scale>
        <p:origin x="1590" y="11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MANAGING DATA AND WORKING WITH VOLUME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GETTING START WITH BIND MOUNTS (Code Sharing)</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GETTING START WITH BIND MOUNTS (Code Sharing)</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GETTING START WITH BIND MOUNTS (Code Sharing)</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QUIZ TIME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READ-ONLY VOLUMES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READ-ONLY VOLUMES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MANAGING DOCKER VOLUMES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err="1"/>
            <a:t>Don’t</a:t>
          </a:r>
          <a:r>
            <a:rPr lang="it-IT" dirty="0"/>
            <a:t> COPY </a:t>
          </a:r>
          <a:r>
            <a:rPr lang="it-IT" dirty="0" err="1"/>
            <a:t>Everything</a:t>
          </a:r>
          <a:r>
            <a:rPr lang="it-IT" dirty="0"/>
            <a:t>: USING «</a:t>
          </a:r>
          <a:r>
            <a:rPr lang="it-IT" dirty="0" err="1"/>
            <a:t>dockerignore</a:t>
          </a:r>
          <a:r>
            <a:rPr lang="it-IT" dirty="0"/>
            <a:t>» files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ARGUMENTS &amp; ENVIROMENT VARIABLES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USING BUILD ARGUMENTS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err="1"/>
            <a:t>Understanding</a:t>
          </a:r>
          <a:r>
            <a:rPr lang="it-IT" dirty="0"/>
            <a:t> data </a:t>
          </a:r>
          <a:r>
            <a:rPr lang="it-IT" dirty="0" err="1"/>
            <a:t>categories</a:t>
          </a:r>
          <a:r>
            <a:rPr lang="it-IT" dirty="0"/>
            <a:t>/</a:t>
          </a:r>
          <a:r>
            <a:rPr lang="it-IT" dirty="0" err="1"/>
            <a:t>different</a:t>
          </a:r>
          <a:r>
            <a:rPr lang="it-IT" dirty="0"/>
            <a:t> </a:t>
          </a:r>
          <a:r>
            <a:rPr lang="it-IT" dirty="0" err="1"/>
            <a:t>kind</a:t>
          </a:r>
          <a:r>
            <a:rPr lang="it-IT" dirty="0"/>
            <a:t> of data</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ANALYZE A REAL APP</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BUILDING &amp; UNDERSTANDING THE DEMO APP</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UNDERSTANDING THE PROBLEM</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INTRODUCING VOLUMES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ANONYMOUS and NAMED VOLUME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49543">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NAMED VOLUME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NAMED VOLUME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MANAGING DATA AND WORKING WITH VOLUME</a:t>
          </a:r>
        </a:p>
      </dsp:txBody>
      <dsp:txXfrm>
        <a:off x="30442" y="5316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GETTING START WITH BIND MOUNTS (Code Sharing)</a:t>
          </a:r>
        </a:p>
      </dsp:txBody>
      <dsp:txXfrm>
        <a:off x="30442" y="53162"/>
        <a:ext cx="7715980"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GETTING START WITH BIND MOUNTS (Code Sharing)</a:t>
          </a:r>
        </a:p>
      </dsp:txBody>
      <dsp:txXfrm>
        <a:off x="30442" y="53162"/>
        <a:ext cx="7715980" cy="5627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GETTING START WITH BIND MOUNTS (Code Sharing)</a:t>
          </a:r>
        </a:p>
      </dsp:txBody>
      <dsp:txXfrm>
        <a:off x="30442" y="53162"/>
        <a:ext cx="7715980"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QUIZ TIME</a:t>
          </a:r>
        </a:p>
      </dsp:txBody>
      <dsp:txXfrm>
        <a:off x="30442" y="53162"/>
        <a:ext cx="7715980"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READ-ONLY VOLUMES</a:t>
          </a:r>
        </a:p>
      </dsp:txBody>
      <dsp:txXfrm>
        <a:off x="30442" y="53162"/>
        <a:ext cx="7715980" cy="5627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READ-ONLY VOLUMES</a:t>
          </a:r>
        </a:p>
      </dsp:txBody>
      <dsp:txXfrm>
        <a:off x="30442" y="53162"/>
        <a:ext cx="7715980" cy="5627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MANAGING DOCKER VOLUMES</a:t>
          </a:r>
        </a:p>
      </dsp:txBody>
      <dsp:txXfrm>
        <a:off x="30442" y="53162"/>
        <a:ext cx="7715980" cy="5627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err="1"/>
            <a:t>Don’t</a:t>
          </a:r>
          <a:r>
            <a:rPr lang="it-IT" sz="2600" kern="1200" dirty="0"/>
            <a:t> COPY </a:t>
          </a:r>
          <a:r>
            <a:rPr lang="it-IT" sz="2600" kern="1200" dirty="0" err="1"/>
            <a:t>Everything</a:t>
          </a:r>
          <a:r>
            <a:rPr lang="it-IT" sz="2600" kern="1200" dirty="0"/>
            <a:t>: USING «</a:t>
          </a:r>
          <a:r>
            <a:rPr lang="it-IT" sz="2600" kern="1200" dirty="0" err="1"/>
            <a:t>dockerignore</a:t>
          </a:r>
          <a:r>
            <a:rPr lang="it-IT" sz="2600" kern="1200" dirty="0"/>
            <a:t>» files</a:t>
          </a:r>
        </a:p>
      </dsp:txBody>
      <dsp:txXfrm>
        <a:off x="30442" y="53162"/>
        <a:ext cx="7715980" cy="5627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ARGUMENTS &amp; ENVIROMENT VARIABLES</a:t>
          </a:r>
        </a:p>
      </dsp:txBody>
      <dsp:txXfrm>
        <a:off x="30442" y="53162"/>
        <a:ext cx="7715980" cy="5627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USING BUILD ARGUMENTS</a:t>
          </a:r>
        </a:p>
      </dsp:txBody>
      <dsp:txXfrm>
        <a:off x="30442" y="53162"/>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err="1"/>
            <a:t>Understanding</a:t>
          </a:r>
          <a:r>
            <a:rPr lang="it-IT" sz="2600" kern="1200" dirty="0"/>
            <a:t> data </a:t>
          </a:r>
          <a:r>
            <a:rPr lang="it-IT" sz="2600" kern="1200" dirty="0" err="1"/>
            <a:t>categories</a:t>
          </a:r>
          <a:r>
            <a:rPr lang="it-IT" sz="2600" kern="1200" dirty="0"/>
            <a:t>/</a:t>
          </a:r>
          <a:r>
            <a:rPr lang="it-IT" sz="2600" kern="1200" dirty="0" err="1"/>
            <a:t>different</a:t>
          </a:r>
          <a:r>
            <a:rPr lang="it-IT" sz="2600" kern="1200" dirty="0"/>
            <a:t> </a:t>
          </a:r>
          <a:r>
            <a:rPr lang="it-IT" sz="2600" kern="1200" dirty="0" err="1"/>
            <a:t>kind</a:t>
          </a:r>
          <a:r>
            <a:rPr lang="it-IT" sz="2600" kern="1200" dirty="0"/>
            <a:t> of data</a:t>
          </a:r>
        </a:p>
      </dsp:txBody>
      <dsp:txXfrm>
        <a:off x="30442" y="5316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ANALYZE A REAL APP</a:t>
          </a:r>
        </a:p>
      </dsp:txBody>
      <dsp:txXfrm>
        <a:off x="30442" y="5316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BUILDING &amp; UNDERSTANDING THE DEMO APP</a:t>
          </a:r>
        </a:p>
      </dsp:txBody>
      <dsp:txXfrm>
        <a:off x="30442" y="5316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UNDERSTANDING THE PROBLEM</a:t>
          </a:r>
        </a:p>
      </dsp:txBody>
      <dsp:txXfrm>
        <a:off x="30442" y="5316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INTRODUCING VOLUMES</a:t>
          </a:r>
        </a:p>
      </dsp:txBody>
      <dsp:txXfrm>
        <a:off x="30442" y="5316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ANONYMOUS and NAMED VOLUME</a:t>
          </a:r>
        </a:p>
      </dsp:txBody>
      <dsp:txXfrm>
        <a:off x="30442" y="5316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NAMED VOLUME</a:t>
          </a:r>
        </a:p>
      </dsp:txBody>
      <dsp:txXfrm>
        <a:off x="30442" y="53162"/>
        <a:ext cx="7715980"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NAMED VOLUME</a:t>
          </a:r>
        </a:p>
      </dsp:txBody>
      <dsp:txXfrm>
        <a:off x="30442" y="5316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22/06/2023</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5</a:t>
            </a:fld>
            <a:endParaRPr lang="it-IT" altLang="it-IT"/>
          </a:p>
        </p:txBody>
      </p:sp>
    </p:spTree>
    <p:extLst>
      <p:ext uri="{BB962C8B-B14F-4D97-AF65-F5344CB8AC3E}">
        <p14:creationId xmlns:p14="http://schemas.microsoft.com/office/powerpoint/2010/main" val="784012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14</a:t>
            </a:fld>
            <a:endParaRPr lang="it-IT" altLang="it-IT"/>
          </a:p>
        </p:txBody>
      </p:sp>
    </p:spTree>
    <p:extLst>
      <p:ext uri="{BB962C8B-B14F-4D97-AF65-F5344CB8AC3E}">
        <p14:creationId xmlns:p14="http://schemas.microsoft.com/office/powerpoint/2010/main" val="338984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15</a:t>
            </a:fld>
            <a:endParaRPr lang="it-IT" altLang="it-IT"/>
          </a:p>
        </p:txBody>
      </p:sp>
    </p:spTree>
    <p:extLst>
      <p:ext uri="{BB962C8B-B14F-4D97-AF65-F5344CB8AC3E}">
        <p14:creationId xmlns:p14="http://schemas.microsoft.com/office/powerpoint/2010/main" val="1316641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16</a:t>
            </a:fld>
            <a:endParaRPr lang="it-IT" altLang="it-IT"/>
          </a:p>
        </p:txBody>
      </p:sp>
    </p:spTree>
    <p:extLst>
      <p:ext uri="{BB962C8B-B14F-4D97-AF65-F5344CB8AC3E}">
        <p14:creationId xmlns:p14="http://schemas.microsoft.com/office/powerpoint/2010/main" val="40807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17</a:t>
            </a:fld>
            <a:endParaRPr lang="it-IT" altLang="it-IT"/>
          </a:p>
        </p:txBody>
      </p:sp>
    </p:spTree>
    <p:extLst>
      <p:ext uri="{BB962C8B-B14F-4D97-AF65-F5344CB8AC3E}">
        <p14:creationId xmlns:p14="http://schemas.microsoft.com/office/powerpoint/2010/main" val="1858475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18</a:t>
            </a:fld>
            <a:endParaRPr lang="it-IT" altLang="it-IT"/>
          </a:p>
        </p:txBody>
      </p:sp>
    </p:spTree>
    <p:extLst>
      <p:ext uri="{BB962C8B-B14F-4D97-AF65-F5344CB8AC3E}">
        <p14:creationId xmlns:p14="http://schemas.microsoft.com/office/powerpoint/2010/main" val="4208264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19</a:t>
            </a:fld>
            <a:endParaRPr lang="it-IT" altLang="it-IT"/>
          </a:p>
        </p:txBody>
      </p:sp>
    </p:spTree>
    <p:extLst>
      <p:ext uri="{BB962C8B-B14F-4D97-AF65-F5344CB8AC3E}">
        <p14:creationId xmlns:p14="http://schemas.microsoft.com/office/powerpoint/2010/main" val="1373303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20</a:t>
            </a:fld>
            <a:endParaRPr lang="it-IT" altLang="it-IT"/>
          </a:p>
        </p:txBody>
      </p:sp>
    </p:spTree>
    <p:extLst>
      <p:ext uri="{BB962C8B-B14F-4D97-AF65-F5344CB8AC3E}">
        <p14:creationId xmlns:p14="http://schemas.microsoft.com/office/powerpoint/2010/main" val="3700350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6</a:t>
            </a:fld>
            <a:endParaRPr lang="it-IT" altLang="it-IT"/>
          </a:p>
        </p:txBody>
      </p:sp>
    </p:spTree>
    <p:extLst>
      <p:ext uri="{BB962C8B-B14F-4D97-AF65-F5344CB8AC3E}">
        <p14:creationId xmlns:p14="http://schemas.microsoft.com/office/powerpoint/2010/main" val="419119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7</a:t>
            </a:fld>
            <a:endParaRPr lang="it-IT" altLang="it-IT"/>
          </a:p>
        </p:txBody>
      </p:sp>
    </p:spTree>
    <p:extLst>
      <p:ext uri="{BB962C8B-B14F-4D97-AF65-F5344CB8AC3E}">
        <p14:creationId xmlns:p14="http://schemas.microsoft.com/office/powerpoint/2010/main" val="2259003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8</a:t>
            </a:fld>
            <a:endParaRPr lang="it-IT" altLang="it-IT"/>
          </a:p>
        </p:txBody>
      </p:sp>
    </p:spTree>
    <p:extLst>
      <p:ext uri="{BB962C8B-B14F-4D97-AF65-F5344CB8AC3E}">
        <p14:creationId xmlns:p14="http://schemas.microsoft.com/office/powerpoint/2010/main" val="3721038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9</a:t>
            </a:fld>
            <a:endParaRPr lang="it-IT" altLang="it-IT"/>
          </a:p>
        </p:txBody>
      </p:sp>
    </p:spTree>
    <p:extLst>
      <p:ext uri="{BB962C8B-B14F-4D97-AF65-F5344CB8AC3E}">
        <p14:creationId xmlns:p14="http://schemas.microsoft.com/office/powerpoint/2010/main" val="78368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10</a:t>
            </a:fld>
            <a:endParaRPr lang="it-IT" altLang="it-IT"/>
          </a:p>
        </p:txBody>
      </p:sp>
    </p:spTree>
    <p:extLst>
      <p:ext uri="{BB962C8B-B14F-4D97-AF65-F5344CB8AC3E}">
        <p14:creationId xmlns:p14="http://schemas.microsoft.com/office/powerpoint/2010/main" val="942407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11</a:t>
            </a:fld>
            <a:endParaRPr lang="it-IT" altLang="it-IT"/>
          </a:p>
        </p:txBody>
      </p:sp>
    </p:spTree>
    <p:extLst>
      <p:ext uri="{BB962C8B-B14F-4D97-AF65-F5344CB8AC3E}">
        <p14:creationId xmlns:p14="http://schemas.microsoft.com/office/powerpoint/2010/main" val="23847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12</a:t>
            </a:fld>
            <a:endParaRPr lang="it-IT" altLang="it-IT"/>
          </a:p>
        </p:txBody>
      </p:sp>
    </p:spTree>
    <p:extLst>
      <p:ext uri="{BB962C8B-B14F-4D97-AF65-F5344CB8AC3E}">
        <p14:creationId xmlns:p14="http://schemas.microsoft.com/office/powerpoint/2010/main" val="3312344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13</a:t>
            </a:fld>
            <a:endParaRPr lang="it-IT" altLang="it-IT"/>
          </a:p>
        </p:txBody>
      </p:sp>
    </p:spTree>
    <p:extLst>
      <p:ext uri="{BB962C8B-B14F-4D97-AF65-F5344CB8AC3E}">
        <p14:creationId xmlns:p14="http://schemas.microsoft.com/office/powerpoint/2010/main" val="1390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22/06/2023</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22/06/2023</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22/06/2023</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22/06/2023</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22/06/2023</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22/06/2023</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22/06/2023</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22/06/2023</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22/06/2023</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22/06/2023</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22/06/2023</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22/06/2023</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48.png"/><Relationship Id="rId5" Type="http://schemas.openxmlformats.org/officeDocument/2006/relationships/diagramQuickStyle" Target="../diagrams/quickStyle9.xml"/><Relationship Id="rId10" Type="http://schemas.openxmlformats.org/officeDocument/2006/relationships/image" Target="../media/image47.png"/><Relationship Id="rId4" Type="http://schemas.openxmlformats.org/officeDocument/2006/relationships/diagramLayout" Target="../diagrams/layout9.xml"/><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56.png"/><Relationship Id="rId5" Type="http://schemas.openxmlformats.org/officeDocument/2006/relationships/diagramQuickStyle" Target="../diagrams/quickStyle12.xml"/><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diagramLayout" Target="../diagrams/layout12.xml"/><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64.png"/><Relationship Id="rId5" Type="http://schemas.openxmlformats.org/officeDocument/2006/relationships/diagramQuickStyle" Target="../diagrams/quickStyle13.xml"/><Relationship Id="rId10" Type="http://schemas.openxmlformats.org/officeDocument/2006/relationships/image" Target="../media/image63.png"/><Relationship Id="rId4" Type="http://schemas.openxmlformats.org/officeDocument/2006/relationships/diagramLayout" Target="../diagrams/layout13.xml"/><Relationship Id="rId9" Type="http://schemas.openxmlformats.org/officeDocument/2006/relationships/image" Target="../media/image62.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image" Target="../media/image71.png"/><Relationship Id="rId4" Type="http://schemas.openxmlformats.org/officeDocument/2006/relationships/diagramLayout" Target="../diagrams/layout15.xml"/><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74.png"/><Relationship Id="rId4" Type="http://schemas.openxmlformats.org/officeDocument/2006/relationships/diagramLayout" Target="../diagrams/layout16.xml"/><Relationship Id="rId9"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78.png"/><Relationship Id="rId5" Type="http://schemas.openxmlformats.org/officeDocument/2006/relationships/diagramQuickStyle" Target="../diagrams/quickStyle17.xml"/><Relationship Id="rId10" Type="http://schemas.openxmlformats.org/officeDocument/2006/relationships/image" Target="../media/image77.png"/><Relationship Id="rId4" Type="http://schemas.openxmlformats.org/officeDocument/2006/relationships/diagramLayout" Target="../diagrams/layout17.xml"/><Relationship Id="rId9"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 Type="http://schemas.openxmlformats.org/officeDocument/2006/relationships/image" Target="../media/image79.png"/><Relationship Id="rId21" Type="http://schemas.openxmlformats.org/officeDocument/2006/relationships/image" Target="../media/image92.png"/><Relationship Id="rId7" Type="http://schemas.openxmlformats.org/officeDocument/2006/relationships/diagramColors" Target="../diagrams/colors18.xml"/><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2" Type="http://schemas.openxmlformats.org/officeDocument/2006/relationships/notesSlide" Target="../notesSlides/notesSlide15.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QuickStyle" Target="../diagrams/quickStyle18.xml"/><Relationship Id="rId11" Type="http://schemas.openxmlformats.org/officeDocument/2006/relationships/image" Target="../media/image82.png"/><Relationship Id="rId24" Type="http://schemas.openxmlformats.org/officeDocument/2006/relationships/image" Target="../media/image95.png"/><Relationship Id="rId5" Type="http://schemas.openxmlformats.org/officeDocument/2006/relationships/diagramLayout" Target="../diagrams/layout18.xml"/><Relationship Id="rId15" Type="http://schemas.openxmlformats.org/officeDocument/2006/relationships/image" Target="../media/image86.png"/><Relationship Id="rId23" Type="http://schemas.openxmlformats.org/officeDocument/2006/relationships/image" Target="../media/image94.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diagramData" Target="../diagrams/data18.xml"/><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diagramData" Target="../diagrams/data19.xml"/><Relationship Id="rId7" Type="http://schemas.microsoft.com/office/2007/relationships/diagramDrawing" Target="../diagrams/drawing19.xml"/><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16.xml"/><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image" Target="../media/image102.png"/><Relationship Id="rId5" Type="http://schemas.openxmlformats.org/officeDocument/2006/relationships/diagramQuickStyle" Target="../diagrams/quickStyle19.xml"/><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diagramLayout" Target="../diagrams/layout19.xml"/><Relationship Id="rId9" Type="http://schemas.openxmlformats.org/officeDocument/2006/relationships/image" Target="../media/image100.png"/><Relationship Id="rId14" Type="http://schemas.openxmlformats.org/officeDocument/2006/relationships/image" Target="../media/image105.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3.png"/><Relationship Id="rId5" Type="http://schemas.openxmlformats.org/officeDocument/2006/relationships/diagramQuickStyle" Target="../diagrams/quickStyle4.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diagramLayout" Target="../diagrams/layout4.xml"/><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5.png"/><Relationship Id="rId5" Type="http://schemas.openxmlformats.org/officeDocument/2006/relationships/diagramQuickStyle" Target="../diagrams/quickStyle5.xml"/><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diagramLayout" Target="../diagrams/layout5.xml"/><Relationship Id="rId9" Type="http://schemas.openxmlformats.org/officeDocument/2006/relationships/image" Target="../media/image23.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39.png"/><Relationship Id="rId5" Type="http://schemas.openxmlformats.org/officeDocument/2006/relationships/diagramQuickStyle" Target="../diagrams/quickStyle7.xml"/><Relationship Id="rId10" Type="http://schemas.openxmlformats.org/officeDocument/2006/relationships/image" Target="../media/image38.png"/><Relationship Id="rId4" Type="http://schemas.openxmlformats.org/officeDocument/2006/relationships/diagramLayout" Target="../diagrams/layout7.xml"/><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44.png"/><Relationship Id="rId4" Type="http://schemas.openxmlformats.org/officeDocument/2006/relationships/diagramLayout" Target="../diagrams/layout8.xml"/><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1</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869555" y="5546725"/>
            <a:ext cx="83169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4400" dirty="0"/>
              <a:t>Containers</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04813"/>
            <a:ext cx="4897437" cy="5040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5B82A33F-145F-5B47-0750-899CA71553B8}"/>
              </a:ext>
            </a:extLst>
          </p:cNvPr>
          <p:cNvPicPr>
            <a:picLocks noChangeAspect="1"/>
          </p:cNvPicPr>
          <p:nvPr/>
        </p:nvPicPr>
        <p:blipFill>
          <a:blip r:embed="rId8"/>
          <a:stretch>
            <a:fillRect/>
          </a:stretch>
        </p:blipFill>
        <p:spPr>
          <a:xfrm>
            <a:off x="539552" y="1067564"/>
            <a:ext cx="8060988" cy="646331"/>
          </a:xfrm>
          <a:prstGeom prst="rect">
            <a:avLst/>
          </a:prstGeom>
        </p:spPr>
      </p:pic>
      <p:sp>
        <p:nvSpPr>
          <p:cNvPr id="6" name="Ovale 5">
            <a:extLst>
              <a:ext uri="{FF2B5EF4-FFF2-40B4-BE49-F238E27FC236}">
                <a16:creationId xmlns:a16="http://schemas.microsoft.com/office/drawing/2014/main" id="{01D477B3-0543-7F9F-8C43-082B04A1611E}"/>
              </a:ext>
            </a:extLst>
          </p:cNvPr>
          <p:cNvSpPr/>
          <p:nvPr/>
        </p:nvSpPr>
        <p:spPr>
          <a:xfrm>
            <a:off x="7383076" y="843509"/>
            <a:ext cx="1434353" cy="529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D8E9D156-890B-6C8B-9A0A-BF0D96F1B5F1}"/>
              </a:ext>
            </a:extLst>
          </p:cNvPr>
          <p:cNvSpPr/>
          <p:nvPr/>
        </p:nvSpPr>
        <p:spPr>
          <a:xfrm>
            <a:off x="467544" y="1108097"/>
            <a:ext cx="1728192" cy="529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D0E56810-E4E0-1F4D-9CD2-28A6EC41CF76}"/>
              </a:ext>
            </a:extLst>
          </p:cNvPr>
          <p:cNvPicPr>
            <a:picLocks noChangeAspect="1"/>
          </p:cNvPicPr>
          <p:nvPr/>
        </p:nvPicPr>
        <p:blipFill>
          <a:blip r:embed="rId9"/>
          <a:stretch>
            <a:fillRect/>
          </a:stretch>
        </p:blipFill>
        <p:spPr>
          <a:xfrm>
            <a:off x="695206" y="1925872"/>
            <a:ext cx="7856385" cy="4223521"/>
          </a:xfrm>
          <a:prstGeom prst="rect">
            <a:avLst/>
          </a:prstGeom>
        </p:spPr>
      </p:pic>
      <p:sp>
        <p:nvSpPr>
          <p:cNvPr id="15" name="Ovale 14">
            <a:extLst>
              <a:ext uri="{FF2B5EF4-FFF2-40B4-BE49-F238E27FC236}">
                <a16:creationId xmlns:a16="http://schemas.microsoft.com/office/drawing/2014/main" id="{5742F1CA-3DB0-A5EB-E7C7-42C81CCFFD25}"/>
              </a:ext>
            </a:extLst>
          </p:cNvPr>
          <p:cNvSpPr/>
          <p:nvPr/>
        </p:nvSpPr>
        <p:spPr>
          <a:xfrm>
            <a:off x="1115616" y="1754428"/>
            <a:ext cx="1434353" cy="529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ED0A026B-2B32-8AD2-76CF-023810052C7B}"/>
              </a:ext>
            </a:extLst>
          </p:cNvPr>
          <p:cNvSpPr/>
          <p:nvPr/>
        </p:nvSpPr>
        <p:spPr>
          <a:xfrm>
            <a:off x="4932040" y="3485132"/>
            <a:ext cx="1434353" cy="1023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F8014602-7169-367C-9D4E-479AF273CDD3}"/>
              </a:ext>
            </a:extLst>
          </p:cNvPr>
          <p:cNvSpPr/>
          <p:nvPr/>
        </p:nvSpPr>
        <p:spPr>
          <a:xfrm>
            <a:off x="4860032" y="5229200"/>
            <a:ext cx="1434353" cy="529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9A88EE94-6706-3910-5785-413D5C437B33}"/>
              </a:ext>
            </a:extLst>
          </p:cNvPr>
          <p:cNvPicPr>
            <a:picLocks noChangeAspect="1"/>
          </p:cNvPicPr>
          <p:nvPr/>
        </p:nvPicPr>
        <p:blipFill>
          <a:blip r:embed="rId10"/>
          <a:stretch>
            <a:fillRect/>
          </a:stretch>
        </p:blipFill>
        <p:spPr>
          <a:xfrm>
            <a:off x="1245388" y="3104674"/>
            <a:ext cx="3372321" cy="2276793"/>
          </a:xfrm>
          <a:prstGeom prst="rect">
            <a:avLst/>
          </a:prstGeom>
          <a:ln>
            <a:solidFill>
              <a:schemeClr val="accent1"/>
            </a:solidFill>
          </a:ln>
        </p:spPr>
      </p:pic>
      <p:pic>
        <p:nvPicPr>
          <p:cNvPr id="27" name="Immagine 26">
            <a:extLst>
              <a:ext uri="{FF2B5EF4-FFF2-40B4-BE49-F238E27FC236}">
                <a16:creationId xmlns:a16="http://schemas.microsoft.com/office/drawing/2014/main" id="{76BA9944-5AFD-C363-A235-8735AC731880}"/>
              </a:ext>
            </a:extLst>
          </p:cNvPr>
          <p:cNvPicPr>
            <a:picLocks noChangeAspect="1"/>
          </p:cNvPicPr>
          <p:nvPr/>
        </p:nvPicPr>
        <p:blipFill>
          <a:blip r:embed="rId11"/>
          <a:stretch>
            <a:fillRect/>
          </a:stretch>
        </p:blipFill>
        <p:spPr>
          <a:xfrm>
            <a:off x="281502" y="4893605"/>
            <a:ext cx="8863310" cy="1793661"/>
          </a:xfrm>
          <a:prstGeom prst="rect">
            <a:avLst/>
          </a:prstGeom>
        </p:spPr>
      </p:pic>
      <p:sp>
        <p:nvSpPr>
          <p:cNvPr id="30" name="Ovale 29">
            <a:extLst>
              <a:ext uri="{FF2B5EF4-FFF2-40B4-BE49-F238E27FC236}">
                <a16:creationId xmlns:a16="http://schemas.microsoft.com/office/drawing/2014/main" id="{D54FA1E9-F16D-89C5-BE70-6195954F7E38}"/>
              </a:ext>
            </a:extLst>
          </p:cNvPr>
          <p:cNvSpPr/>
          <p:nvPr/>
        </p:nvSpPr>
        <p:spPr>
          <a:xfrm>
            <a:off x="1366731" y="5007684"/>
            <a:ext cx="1127006" cy="3737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D6EA0186-7DCE-FB5E-B111-534560895FCE}"/>
              </a:ext>
            </a:extLst>
          </p:cNvPr>
          <p:cNvSpPr/>
          <p:nvPr/>
        </p:nvSpPr>
        <p:spPr>
          <a:xfrm>
            <a:off x="1422962" y="5579060"/>
            <a:ext cx="2212933" cy="3737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5292624C-03FA-4C88-6B31-1106BB6B26E0}"/>
              </a:ext>
            </a:extLst>
          </p:cNvPr>
          <p:cNvSpPr/>
          <p:nvPr/>
        </p:nvSpPr>
        <p:spPr>
          <a:xfrm>
            <a:off x="1089269" y="5889689"/>
            <a:ext cx="2212933" cy="3737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3D756109-AF51-E0DA-577B-EFB70FDB8AE1}"/>
              </a:ext>
            </a:extLst>
          </p:cNvPr>
          <p:cNvSpPr/>
          <p:nvPr/>
        </p:nvSpPr>
        <p:spPr>
          <a:xfrm>
            <a:off x="1309595" y="6273130"/>
            <a:ext cx="7942925" cy="3737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Immagine 36">
            <a:extLst>
              <a:ext uri="{FF2B5EF4-FFF2-40B4-BE49-F238E27FC236}">
                <a16:creationId xmlns:a16="http://schemas.microsoft.com/office/drawing/2014/main" id="{35427FF9-3BB6-4C42-5855-19718A452470}"/>
              </a:ext>
            </a:extLst>
          </p:cNvPr>
          <p:cNvPicPr>
            <a:picLocks noChangeAspect="1"/>
          </p:cNvPicPr>
          <p:nvPr/>
        </p:nvPicPr>
        <p:blipFill>
          <a:blip r:embed="rId12"/>
          <a:stretch>
            <a:fillRect/>
          </a:stretch>
        </p:blipFill>
        <p:spPr>
          <a:xfrm>
            <a:off x="2711863" y="1609055"/>
            <a:ext cx="3562847" cy="2819794"/>
          </a:xfrm>
          <a:prstGeom prst="rect">
            <a:avLst/>
          </a:prstGeom>
          <a:ln>
            <a:solidFill>
              <a:schemeClr val="accent1"/>
            </a:solidFill>
          </a:ln>
        </p:spPr>
      </p:pic>
      <p:sp>
        <p:nvSpPr>
          <p:cNvPr id="38" name="CasellaDiTesto 37">
            <a:extLst>
              <a:ext uri="{FF2B5EF4-FFF2-40B4-BE49-F238E27FC236}">
                <a16:creationId xmlns:a16="http://schemas.microsoft.com/office/drawing/2014/main" id="{8C73072D-F20F-614A-C82D-935BB08DF621}"/>
              </a:ext>
            </a:extLst>
          </p:cNvPr>
          <p:cNvSpPr txBox="1"/>
          <p:nvPr/>
        </p:nvSpPr>
        <p:spPr>
          <a:xfrm>
            <a:off x="3925839" y="3891829"/>
            <a:ext cx="4595326" cy="369332"/>
          </a:xfrm>
          <a:prstGeom prst="rect">
            <a:avLst/>
          </a:prstGeom>
          <a:solidFill>
            <a:schemeClr val="accent1"/>
          </a:solidFill>
        </p:spPr>
        <p:txBody>
          <a:bodyPr wrap="square">
            <a:spAutoFit/>
          </a:bodyPr>
          <a:lstStyle/>
          <a:p>
            <a:pPr algn="l"/>
            <a:r>
              <a:rPr lang="en-US" dirty="0">
                <a:solidFill>
                  <a:schemeClr val="bg1"/>
                </a:solidFill>
                <a:latin typeface="Udemy Sans"/>
              </a:rPr>
              <a:t>Data is still here……</a:t>
            </a:r>
            <a:r>
              <a:rPr lang="en-US" b="0" i="0" dirty="0">
                <a:solidFill>
                  <a:schemeClr val="bg1"/>
                </a:solidFill>
                <a:effectLst/>
                <a:latin typeface="Udemy Sans"/>
              </a:rPr>
              <a:t> </a:t>
            </a:r>
          </a:p>
        </p:txBody>
      </p:sp>
    </p:spTree>
    <p:extLst>
      <p:ext uri="{BB962C8B-B14F-4D97-AF65-F5344CB8AC3E}">
        <p14:creationId xmlns:p14="http://schemas.microsoft.com/office/powerpoint/2010/main" val="388232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15" grpId="0" animBg="1"/>
      <p:bldP spid="17" grpId="0" animBg="1"/>
      <p:bldP spid="19" grpId="0" animBg="1"/>
      <p:bldP spid="30" grpId="0" animBg="1"/>
      <p:bldP spid="32" grpId="0" animBg="1"/>
      <p:bldP spid="34" grpId="0" animBg="1"/>
      <p:bldP spid="35"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73572859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1445B40B-06B6-E085-E811-84373255C654}"/>
              </a:ext>
            </a:extLst>
          </p:cNvPr>
          <p:cNvSpPr txBox="1"/>
          <p:nvPr/>
        </p:nvSpPr>
        <p:spPr>
          <a:xfrm>
            <a:off x="615083" y="980728"/>
            <a:ext cx="4572000" cy="4247317"/>
          </a:xfrm>
          <a:prstGeom prst="rect">
            <a:avLst/>
          </a:prstGeom>
          <a:solidFill>
            <a:schemeClr val="accent1"/>
          </a:solidFill>
        </p:spPr>
        <p:txBody>
          <a:bodyPr wrap="square">
            <a:spAutoFit/>
          </a:bodyPr>
          <a:lstStyle/>
          <a:p>
            <a:pPr algn="l"/>
            <a:r>
              <a:rPr lang="en-US" u="sng" dirty="0">
                <a:solidFill>
                  <a:schemeClr val="bg1"/>
                </a:solidFill>
                <a:latin typeface="Udemy Sans"/>
              </a:rPr>
              <a:t>B</a:t>
            </a:r>
            <a:r>
              <a:rPr lang="en-US" b="0" i="0" u="sng" dirty="0">
                <a:solidFill>
                  <a:schemeClr val="bg1"/>
                </a:solidFill>
                <a:effectLst/>
                <a:latin typeface="Udemy Sans"/>
              </a:rPr>
              <a:t>ind mounts, can help us with </a:t>
            </a:r>
            <a:r>
              <a:rPr lang="en-US" b="0" i="0" dirty="0">
                <a:solidFill>
                  <a:schemeClr val="bg1"/>
                </a:solidFill>
                <a:effectLst/>
                <a:latin typeface="Udemy Sans"/>
              </a:rPr>
              <a:t>a different kind of problem.</a:t>
            </a:r>
          </a:p>
          <a:p>
            <a:pPr algn="l"/>
            <a:r>
              <a:rPr lang="en-US" b="0" i="0" dirty="0">
                <a:solidFill>
                  <a:schemeClr val="bg1"/>
                </a:solidFill>
                <a:effectLst/>
                <a:latin typeface="Udemy Sans"/>
              </a:rPr>
              <a:t>Whenever we change anything in our source code </a:t>
            </a:r>
            <a:r>
              <a:rPr lang="en-US" b="0" i="0" u="sng" dirty="0">
                <a:solidFill>
                  <a:schemeClr val="bg1"/>
                </a:solidFill>
                <a:effectLst/>
                <a:latin typeface="Udemy Sans"/>
              </a:rPr>
              <a:t>be that in the server JS file, or in any HTML file , </a:t>
            </a:r>
            <a:r>
              <a:rPr lang="en-US" b="0" i="0" dirty="0">
                <a:solidFill>
                  <a:schemeClr val="bg1"/>
                </a:solidFill>
                <a:effectLst/>
                <a:latin typeface="Udemy Sans"/>
              </a:rPr>
              <a:t>those changes are not reflected in the running container unless we rebuild the image</a:t>
            </a:r>
          </a:p>
          <a:p>
            <a:pPr algn="l"/>
            <a:endParaRPr lang="en-US" b="0" i="0" dirty="0">
              <a:solidFill>
                <a:schemeClr val="bg1"/>
              </a:solidFill>
              <a:effectLst/>
              <a:latin typeface="Udemy Sans"/>
            </a:endParaRPr>
          </a:p>
          <a:p>
            <a:pPr algn="l"/>
            <a:r>
              <a:rPr lang="en-US" b="0" i="0" dirty="0">
                <a:solidFill>
                  <a:schemeClr val="bg1"/>
                </a:solidFill>
                <a:effectLst/>
                <a:latin typeface="Udemy Sans"/>
              </a:rPr>
              <a:t>But, during development, if we're using Docker, it would be pretty important to us,</a:t>
            </a:r>
          </a:p>
          <a:p>
            <a:pPr algn="l"/>
            <a:r>
              <a:rPr lang="en-US" b="0" i="0" dirty="0">
                <a:solidFill>
                  <a:schemeClr val="bg1"/>
                </a:solidFill>
                <a:effectLst/>
                <a:latin typeface="Udemy Sans"/>
              </a:rPr>
              <a:t>that such changes are reflected. Because otherwise, we always have to rebuild the entire image and restart a container, whenever we change anything</a:t>
            </a:r>
          </a:p>
          <a:p>
            <a:pPr algn="l"/>
            <a:endParaRPr lang="en-US" b="0" i="0" dirty="0">
              <a:solidFill>
                <a:schemeClr val="bg1"/>
              </a:solidFill>
              <a:effectLst/>
              <a:latin typeface="Udemy Sans"/>
            </a:endParaRPr>
          </a:p>
        </p:txBody>
      </p:sp>
      <p:sp>
        <p:nvSpPr>
          <p:cNvPr id="10" name="CasellaDiTesto 9">
            <a:extLst>
              <a:ext uri="{FF2B5EF4-FFF2-40B4-BE49-F238E27FC236}">
                <a16:creationId xmlns:a16="http://schemas.microsoft.com/office/drawing/2014/main" id="{2F3AED23-DCF7-426E-59B0-40ECD4695ACF}"/>
              </a:ext>
            </a:extLst>
          </p:cNvPr>
          <p:cNvSpPr txBox="1"/>
          <p:nvPr/>
        </p:nvSpPr>
        <p:spPr>
          <a:xfrm>
            <a:off x="5220072" y="973425"/>
            <a:ext cx="3779912" cy="4247317"/>
          </a:xfrm>
          <a:prstGeom prst="rect">
            <a:avLst/>
          </a:prstGeom>
          <a:solidFill>
            <a:schemeClr val="accent1"/>
          </a:solidFill>
        </p:spPr>
        <p:txBody>
          <a:bodyPr wrap="square">
            <a:spAutoFit/>
          </a:bodyPr>
          <a:lstStyle/>
          <a:p>
            <a:pPr algn="l"/>
            <a:r>
              <a:rPr lang="en-US" b="0" i="0" dirty="0">
                <a:solidFill>
                  <a:schemeClr val="bg1"/>
                </a:solidFill>
                <a:effectLst/>
                <a:latin typeface="Udemy Sans"/>
              </a:rPr>
              <a:t>Bind mounts have some similarities with volumes, but there is one key difference.</a:t>
            </a:r>
          </a:p>
          <a:p>
            <a:pPr algn="l"/>
            <a:endParaRPr lang="en-US" b="0" i="0" dirty="0">
              <a:solidFill>
                <a:schemeClr val="bg1"/>
              </a:solidFill>
              <a:effectLst/>
              <a:latin typeface="Udemy Sans"/>
            </a:endParaRPr>
          </a:p>
          <a:p>
            <a:pPr algn="l"/>
            <a:r>
              <a:rPr lang="en-US" b="0" i="0" dirty="0">
                <a:solidFill>
                  <a:schemeClr val="bg1"/>
                </a:solidFill>
                <a:effectLst/>
                <a:latin typeface="Udemy Sans"/>
              </a:rPr>
              <a:t>Where volumes are managed by </a:t>
            </a:r>
            <a:r>
              <a:rPr lang="en-US" b="0" i="0" dirty="0" err="1">
                <a:solidFill>
                  <a:schemeClr val="bg1"/>
                </a:solidFill>
                <a:effectLst/>
                <a:latin typeface="Udemy Sans"/>
              </a:rPr>
              <a:t>Docker,</a:t>
            </a:r>
            <a:r>
              <a:rPr lang="en-US" b="0" i="0" u="sng" dirty="0" err="1">
                <a:solidFill>
                  <a:schemeClr val="bg1"/>
                </a:solidFill>
                <a:effectLst/>
                <a:latin typeface="Udemy Sans"/>
              </a:rPr>
              <a:t>and</a:t>
            </a:r>
            <a:r>
              <a:rPr lang="en-US" b="0" i="0" u="sng" dirty="0">
                <a:solidFill>
                  <a:schemeClr val="bg1"/>
                </a:solidFill>
                <a:effectLst/>
                <a:latin typeface="Udemy Sans"/>
              </a:rPr>
              <a:t> we don't really know where </a:t>
            </a:r>
            <a:r>
              <a:rPr lang="en-US" b="0" i="0" dirty="0">
                <a:solidFill>
                  <a:schemeClr val="bg1"/>
                </a:solidFill>
                <a:effectLst/>
                <a:latin typeface="Udemy Sans"/>
              </a:rPr>
              <a:t>on our host machine file system they are.</a:t>
            </a:r>
          </a:p>
          <a:p>
            <a:pPr algn="l"/>
            <a:endParaRPr lang="en-US" b="0" i="0" dirty="0">
              <a:solidFill>
                <a:schemeClr val="bg1"/>
              </a:solidFill>
              <a:effectLst/>
              <a:latin typeface="Udemy Sans"/>
            </a:endParaRPr>
          </a:p>
          <a:p>
            <a:pPr algn="l"/>
            <a:r>
              <a:rPr lang="en-US" b="0" i="0" dirty="0">
                <a:solidFill>
                  <a:schemeClr val="bg1"/>
                </a:solidFill>
                <a:effectLst/>
                <a:latin typeface="Udemy Sans"/>
              </a:rPr>
              <a:t>For bind mounts, we do know it.</a:t>
            </a:r>
          </a:p>
          <a:p>
            <a:pPr algn="l"/>
            <a:endParaRPr lang="en-US" b="0" i="0" dirty="0">
              <a:solidFill>
                <a:schemeClr val="bg1"/>
              </a:solidFill>
              <a:effectLst/>
              <a:latin typeface="Udemy Sans"/>
            </a:endParaRPr>
          </a:p>
          <a:p>
            <a:pPr algn="l"/>
            <a:r>
              <a:rPr lang="en-US" b="0" i="0" dirty="0">
                <a:solidFill>
                  <a:schemeClr val="bg1"/>
                </a:solidFill>
                <a:effectLst/>
                <a:latin typeface="Udemy Sans"/>
              </a:rPr>
              <a:t>Because for bind mounts, we, as a developer, set the path to which the container internal path should be mapped on our host machine</a:t>
            </a:r>
          </a:p>
        </p:txBody>
      </p:sp>
      <p:pic>
        <p:nvPicPr>
          <p:cNvPr id="13" name="Immagine 12">
            <a:extLst>
              <a:ext uri="{FF2B5EF4-FFF2-40B4-BE49-F238E27FC236}">
                <a16:creationId xmlns:a16="http://schemas.microsoft.com/office/drawing/2014/main" id="{66BB52C7-5498-E688-37B8-85543C6E913F}"/>
              </a:ext>
            </a:extLst>
          </p:cNvPr>
          <p:cNvPicPr>
            <a:picLocks noChangeAspect="1"/>
          </p:cNvPicPr>
          <p:nvPr/>
        </p:nvPicPr>
        <p:blipFill>
          <a:blip r:embed="rId8"/>
          <a:stretch>
            <a:fillRect/>
          </a:stretch>
        </p:blipFill>
        <p:spPr>
          <a:xfrm>
            <a:off x="468480" y="1017958"/>
            <a:ext cx="8531504" cy="4499492"/>
          </a:xfrm>
          <a:prstGeom prst="rect">
            <a:avLst/>
          </a:prstGeom>
        </p:spPr>
      </p:pic>
      <p:sp>
        <p:nvSpPr>
          <p:cNvPr id="16" name="CasellaDiTesto 15">
            <a:extLst>
              <a:ext uri="{FF2B5EF4-FFF2-40B4-BE49-F238E27FC236}">
                <a16:creationId xmlns:a16="http://schemas.microsoft.com/office/drawing/2014/main" id="{100832F2-E237-68B6-211D-7D544718E612}"/>
              </a:ext>
            </a:extLst>
          </p:cNvPr>
          <p:cNvSpPr txBox="1"/>
          <p:nvPr/>
        </p:nvSpPr>
        <p:spPr>
          <a:xfrm>
            <a:off x="2286000" y="1582341"/>
            <a:ext cx="4572000" cy="3416320"/>
          </a:xfrm>
          <a:prstGeom prst="rect">
            <a:avLst/>
          </a:prstGeom>
          <a:solidFill>
            <a:schemeClr val="accent1"/>
          </a:solidFill>
        </p:spPr>
        <p:txBody>
          <a:bodyPr wrap="square">
            <a:spAutoFit/>
          </a:bodyPr>
          <a:lstStyle/>
          <a:p>
            <a:pPr algn="l"/>
            <a:r>
              <a:rPr lang="en-US" b="0" i="0" dirty="0">
                <a:solidFill>
                  <a:schemeClr val="bg1"/>
                </a:solidFill>
                <a:effectLst/>
                <a:latin typeface="Udemy Sans"/>
              </a:rPr>
              <a:t>So here, we're fully aware off the path on our localhost machine.</a:t>
            </a:r>
          </a:p>
          <a:p>
            <a:pPr algn="l"/>
            <a:r>
              <a:rPr lang="en-US" b="0" i="0" u="sng" dirty="0">
                <a:solidFill>
                  <a:schemeClr val="bg1"/>
                </a:solidFill>
                <a:effectLst/>
                <a:latin typeface="Udemy Sans"/>
              </a:rPr>
              <a:t>And since that is the case, </a:t>
            </a:r>
            <a:r>
              <a:rPr lang="en-US" b="0" i="0" dirty="0">
                <a:solidFill>
                  <a:schemeClr val="bg1"/>
                </a:solidFill>
                <a:effectLst/>
                <a:latin typeface="Udemy Sans"/>
              </a:rPr>
              <a:t>and containers cannot just write to volumes, but also read from there, of course we could put our source code into such a bind mount.</a:t>
            </a:r>
          </a:p>
          <a:p>
            <a:pPr algn="l"/>
            <a:endParaRPr lang="en-US" b="0" i="0" dirty="0">
              <a:solidFill>
                <a:schemeClr val="bg1"/>
              </a:solidFill>
              <a:effectLst/>
              <a:latin typeface="Udemy Sans"/>
            </a:endParaRPr>
          </a:p>
          <a:p>
            <a:pPr algn="l"/>
            <a:r>
              <a:rPr lang="en-US" b="0" i="0" dirty="0">
                <a:solidFill>
                  <a:schemeClr val="bg1"/>
                </a:solidFill>
                <a:effectLst/>
                <a:latin typeface="Udemy Sans"/>
              </a:rPr>
              <a:t>And if we do that, we could then make sure that the container is aware of that, and that the source code is actually not used</a:t>
            </a:r>
          </a:p>
          <a:p>
            <a:pPr algn="l"/>
            <a:r>
              <a:rPr lang="en-US" b="0" i="0" dirty="0">
                <a:solidFill>
                  <a:schemeClr val="bg1"/>
                </a:solidFill>
                <a:effectLst/>
                <a:latin typeface="Udemy Sans"/>
              </a:rPr>
              <a:t>from that copied in snapshot, but instead from that bind mount.</a:t>
            </a:r>
          </a:p>
        </p:txBody>
      </p:sp>
      <p:sp>
        <p:nvSpPr>
          <p:cNvPr id="20" name="CasellaDiTesto 19">
            <a:extLst>
              <a:ext uri="{FF2B5EF4-FFF2-40B4-BE49-F238E27FC236}">
                <a16:creationId xmlns:a16="http://schemas.microsoft.com/office/drawing/2014/main" id="{D799CB78-608F-B1B9-388F-B5917B457210}"/>
              </a:ext>
            </a:extLst>
          </p:cNvPr>
          <p:cNvSpPr txBox="1"/>
          <p:nvPr/>
        </p:nvSpPr>
        <p:spPr>
          <a:xfrm>
            <a:off x="689220" y="5657671"/>
            <a:ext cx="8090024" cy="1200329"/>
          </a:xfrm>
          <a:prstGeom prst="rect">
            <a:avLst/>
          </a:prstGeom>
          <a:solidFill>
            <a:schemeClr val="accent1"/>
          </a:solidFill>
        </p:spPr>
        <p:txBody>
          <a:bodyPr wrap="square">
            <a:spAutoFit/>
          </a:bodyPr>
          <a:lstStyle/>
          <a:p>
            <a:pPr algn="l"/>
            <a:r>
              <a:rPr lang="en-US" b="0" i="0" dirty="0">
                <a:solidFill>
                  <a:schemeClr val="bg1"/>
                </a:solidFill>
                <a:effectLst/>
                <a:latin typeface="Udemy Sans"/>
              </a:rPr>
              <a:t>So bind mounts are therefore perfect, for persistent and editable data.</a:t>
            </a:r>
          </a:p>
          <a:p>
            <a:pPr algn="l"/>
            <a:r>
              <a:rPr lang="en-US" b="0" i="0" u="sng" dirty="0">
                <a:solidFill>
                  <a:schemeClr val="bg1"/>
                </a:solidFill>
                <a:effectLst/>
                <a:latin typeface="Udemy Sans"/>
              </a:rPr>
              <a:t>And that's the difference to normal volumes.</a:t>
            </a:r>
          </a:p>
          <a:p>
            <a:pPr algn="l"/>
            <a:r>
              <a:rPr lang="en-US" b="0" i="0" dirty="0">
                <a:solidFill>
                  <a:schemeClr val="bg1"/>
                </a:solidFill>
                <a:effectLst/>
                <a:latin typeface="Udemy Sans"/>
              </a:rPr>
              <a:t>A named volume can help us with persistent data, but editing is not really possible, since we don't know where it's stored on our host machine.</a:t>
            </a:r>
          </a:p>
        </p:txBody>
      </p:sp>
    </p:spTree>
    <p:extLst>
      <p:ext uri="{BB962C8B-B14F-4D97-AF65-F5344CB8AC3E}">
        <p14:creationId xmlns:p14="http://schemas.microsoft.com/office/powerpoint/2010/main" val="237031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P spid="16"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CasellaDiTesto 19">
            <a:extLst>
              <a:ext uri="{FF2B5EF4-FFF2-40B4-BE49-F238E27FC236}">
                <a16:creationId xmlns:a16="http://schemas.microsoft.com/office/drawing/2014/main" id="{D799CB78-608F-B1B9-388F-B5917B457210}"/>
              </a:ext>
            </a:extLst>
          </p:cNvPr>
          <p:cNvSpPr txBox="1"/>
          <p:nvPr/>
        </p:nvSpPr>
        <p:spPr>
          <a:xfrm>
            <a:off x="669242" y="980728"/>
            <a:ext cx="8090024" cy="369332"/>
          </a:xfrm>
          <a:prstGeom prst="rect">
            <a:avLst/>
          </a:prstGeom>
          <a:solidFill>
            <a:schemeClr val="accent1"/>
          </a:solidFill>
        </p:spPr>
        <p:txBody>
          <a:bodyPr wrap="square">
            <a:spAutoFit/>
          </a:bodyPr>
          <a:lstStyle/>
          <a:p>
            <a:r>
              <a:rPr lang="en-US" dirty="0">
                <a:solidFill>
                  <a:schemeClr val="bg1"/>
                </a:solidFill>
              </a:rPr>
              <a:t>we have to set up a bind mount from inside the terminal when we run our container</a:t>
            </a:r>
          </a:p>
        </p:txBody>
      </p:sp>
      <p:pic>
        <p:nvPicPr>
          <p:cNvPr id="5" name="Immagine 4">
            <a:extLst>
              <a:ext uri="{FF2B5EF4-FFF2-40B4-BE49-F238E27FC236}">
                <a16:creationId xmlns:a16="http://schemas.microsoft.com/office/drawing/2014/main" id="{4C12AE1F-6736-6606-51E8-EA2894011009}"/>
              </a:ext>
            </a:extLst>
          </p:cNvPr>
          <p:cNvPicPr>
            <a:picLocks noChangeAspect="1"/>
          </p:cNvPicPr>
          <p:nvPr/>
        </p:nvPicPr>
        <p:blipFill>
          <a:blip r:embed="rId8"/>
          <a:stretch>
            <a:fillRect/>
          </a:stretch>
        </p:blipFill>
        <p:spPr>
          <a:xfrm>
            <a:off x="467544" y="1421364"/>
            <a:ext cx="8432695" cy="1107661"/>
          </a:xfrm>
          <a:prstGeom prst="rect">
            <a:avLst/>
          </a:prstGeom>
        </p:spPr>
      </p:pic>
      <p:sp>
        <p:nvSpPr>
          <p:cNvPr id="6" name="Ovale 5">
            <a:extLst>
              <a:ext uri="{FF2B5EF4-FFF2-40B4-BE49-F238E27FC236}">
                <a16:creationId xmlns:a16="http://schemas.microsoft.com/office/drawing/2014/main" id="{82560949-714F-CAC6-495E-882B92DCDD68}"/>
              </a:ext>
            </a:extLst>
          </p:cNvPr>
          <p:cNvSpPr/>
          <p:nvPr/>
        </p:nvSpPr>
        <p:spPr>
          <a:xfrm>
            <a:off x="5436096" y="1635182"/>
            <a:ext cx="1127006" cy="274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EC2B04D0-271C-AE0E-89ED-1D1A9FCAB00C}"/>
              </a:ext>
            </a:extLst>
          </p:cNvPr>
          <p:cNvSpPr/>
          <p:nvPr/>
        </p:nvSpPr>
        <p:spPr>
          <a:xfrm>
            <a:off x="6545455" y="1909568"/>
            <a:ext cx="1127006" cy="113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AFBEA908-ABB9-7397-7570-F43D86033611}"/>
              </a:ext>
            </a:extLst>
          </p:cNvPr>
          <p:cNvSpPr/>
          <p:nvPr/>
        </p:nvSpPr>
        <p:spPr>
          <a:xfrm>
            <a:off x="5724128" y="1975194"/>
            <a:ext cx="1440160" cy="274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01B0656E-E089-B5C2-0788-73C0714719C3}"/>
              </a:ext>
            </a:extLst>
          </p:cNvPr>
          <p:cNvPicPr>
            <a:picLocks noChangeAspect="1"/>
          </p:cNvPicPr>
          <p:nvPr/>
        </p:nvPicPr>
        <p:blipFill>
          <a:blip r:embed="rId9"/>
          <a:stretch>
            <a:fillRect/>
          </a:stretch>
        </p:blipFill>
        <p:spPr>
          <a:xfrm>
            <a:off x="669242" y="2594651"/>
            <a:ext cx="7812360" cy="4162001"/>
          </a:xfrm>
          <a:prstGeom prst="rect">
            <a:avLst/>
          </a:prstGeom>
        </p:spPr>
      </p:pic>
    </p:spTree>
    <p:extLst>
      <p:ext uri="{BB962C8B-B14F-4D97-AF65-F5344CB8AC3E}">
        <p14:creationId xmlns:p14="http://schemas.microsoft.com/office/powerpoint/2010/main" val="8776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6"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1A2CCB15-756B-E342-A8D4-1097C69648FF}"/>
              </a:ext>
            </a:extLst>
          </p:cNvPr>
          <p:cNvPicPr>
            <a:picLocks noChangeAspect="1"/>
          </p:cNvPicPr>
          <p:nvPr/>
        </p:nvPicPr>
        <p:blipFill>
          <a:blip r:embed="rId8"/>
          <a:stretch>
            <a:fillRect/>
          </a:stretch>
        </p:blipFill>
        <p:spPr>
          <a:xfrm>
            <a:off x="317646" y="1007126"/>
            <a:ext cx="8646842" cy="459124"/>
          </a:xfrm>
          <a:prstGeom prst="rect">
            <a:avLst/>
          </a:prstGeom>
        </p:spPr>
      </p:pic>
      <p:pic>
        <p:nvPicPr>
          <p:cNvPr id="11" name="Immagine 10">
            <a:extLst>
              <a:ext uri="{FF2B5EF4-FFF2-40B4-BE49-F238E27FC236}">
                <a16:creationId xmlns:a16="http://schemas.microsoft.com/office/drawing/2014/main" id="{F7CE22AA-4159-65C2-ADFD-C8951F747AFC}"/>
              </a:ext>
            </a:extLst>
          </p:cNvPr>
          <p:cNvPicPr>
            <a:picLocks noChangeAspect="1"/>
          </p:cNvPicPr>
          <p:nvPr/>
        </p:nvPicPr>
        <p:blipFill>
          <a:blip r:embed="rId9"/>
          <a:stretch>
            <a:fillRect/>
          </a:stretch>
        </p:blipFill>
        <p:spPr>
          <a:xfrm>
            <a:off x="971600" y="1655019"/>
            <a:ext cx="6948264" cy="3909096"/>
          </a:xfrm>
          <a:prstGeom prst="rect">
            <a:avLst/>
          </a:prstGeom>
        </p:spPr>
      </p:pic>
      <p:pic>
        <p:nvPicPr>
          <p:cNvPr id="19" name="Immagine 18">
            <a:extLst>
              <a:ext uri="{FF2B5EF4-FFF2-40B4-BE49-F238E27FC236}">
                <a16:creationId xmlns:a16="http://schemas.microsoft.com/office/drawing/2014/main" id="{84D8D091-C7FF-697E-24A2-F1425D23B8E8}"/>
              </a:ext>
            </a:extLst>
          </p:cNvPr>
          <p:cNvPicPr>
            <a:picLocks noChangeAspect="1"/>
          </p:cNvPicPr>
          <p:nvPr/>
        </p:nvPicPr>
        <p:blipFill>
          <a:blip r:embed="rId10"/>
          <a:stretch>
            <a:fillRect/>
          </a:stretch>
        </p:blipFill>
        <p:spPr>
          <a:xfrm>
            <a:off x="317646" y="1249734"/>
            <a:ext cx="8718850" cy="4211831"/>
          </a:xfrm>
          <a:prstGeom prst="rect">
            <a:avLst/>
          </a:prstGeom>
        </p:spPr>
      </p:pic>
      <p:sp>
        <p:nvSpPr>
          <p:cNvPr id="21" name="Ovale 20">
            <a:extLst>
              <a:ext uri="{FF2B5EF4-FFF2-40B4-BE49-F238E27FC236}">
                <a16:creationId xmlns:a16="http://schemas.microsoft.com/office/drawing/2014/main" id="{E51A0933-3E60-2120-2B3C-63267CCF076A}"/>
              </a:ext>
            </a:extLst>
          </p:cNvPr>
          <p:cNvSpPr/>
          <p:nvPr/>
        </p:nvSpPr>
        <p:spPr>
          <a:xfrm>
            <a:off x="3347864" y="4221088"/>
            <a:ext cx="2952327"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3" name="Immagine 22">
            <a:extLst>
              <a:ext uri="{FF2B5EF4-FFF2-40B4-BE49-F238E27FC236}">
                <a16:creationId xmlns:a16="http://schemas.microsoft.com/office/drawing/2014/main" id="{A7CBE223-881E-70B5-7C6A-A0AAFEB3089D}"/>
              </a:ext>
            </a:extLst>
          </p:cNvPr>
          <p:cNvPicPr>
            <a:picLocks noChangeAspect="1"/>
          </p:cNvPicPr>
          <p:nvPr/>
        </p:nvPicPr>
        <p:blipFill>
          <a:blip r:embed="rId11"/>
          <a:stretch>
            <a:fillRect/>
          </a:stretch>
        </p:blipFill>
        <p:spPr>
          <a:xfrm>
            <a:off x="867518" y="1230400"/>
            <a:ext cx="7380312" cy="4299782"/>
          </a:xfrm>
          <a:prstGeom prst="rect">
            <a:avLst/>
          </a:prstGeom>
        </p:spPr>
      </p:pic>
      <p:sp>
        <p:nvSpPr>
          <p:cNvPr id="26" name="Ovale 25">
            <a:extLst>
              <a:ext uri="{FF2B5EF4-FFF2-40B4-BE49-F238E27FC236}">
                <a16:creationId xmlns:a16="http://schemas.microsoft.com/office/drawing/2014/main" id="{C6E98A8F-CBF4-FBC8-AFC8-4504AADD652F}"/>
              </a:ext>
            </a:extLst>
          </p:cNvPr>
          <p:cNvSpPr/>
          <p:nvPr/>
        </p:nvSpPr>
        <p:spPr>
          <a:xfrm>
            <a:off x="1207262" y="1120261"/>
            <a:ext cx="492629" cy="3802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Ovale 26">
            <a:extLst>
              <a:ext uri="{FF2B5EF4-FFF2-40B4-BE49-F238E27FC236}">
                <a16:creationId xmlns:a16="http://schemas.microsoft.com/office/drawing/2014/main" id="{B8C92E21-8A13-DBB3-4DC3-08FE8AA9A7CB}"/>
              </a:ext>
            </a:extLst>
          </p:cNvPr>
          <p:cNvSpPr/>
          <p:nvPr/>
        </p:nvSpPr>
        <p:spPr>
          <a:xfrm>
            <a:off x="5076056" y="2348880"/>
            <a:ext cx="2664296" cy="467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8" name="Immagine 27">
            <a:extLst>
              <a:ext uri="{FF2B5EF4-FFF2-40B4-BE49-F238E27FC236}">
                <a16:creationId xmlns:a16="http://schemas.microsoft.com/office/drawing/2014/main" id="{23185F26-8F9D-573A-6871-9EFDF12606FB}"/>
              </a:ext>
            </a:extLst>
          </p:cNvPr>
          <p:cNvPicPr>
            <a:picLocks noChangeAspect="1"/>
          </p:cNvPicPr>
          <p:nvPr/>
        </p:nvPicPr>
        <p:blipFill>
          <a:blip r:embed="rId8"/>
          <a:stretch>
            <a:fillRect/>
          </a:stretch>
        </p:blipFill>
        <p:spPr>
          <a:xfrm>
            <a:off x="353650" y="5489013"/>
            <a:ext cx="8646842" cy="459124"/>
          </a:xfrm>
          <a:prstGeom prst="rect">
            <a:avLst/>
          </a:prstGeom>
        </p:spPr>
      </p:pic>
      <p:pic>
        <p:nvPicPr>
          <p:cNvPr id="31" name="Immagine 30">
            <a:extLst>
              <a:ext uri="{FF2B5EF4-FFF2-40B4-BE49-F238E27FC236}">
                <a16:creationId xmlns:a16="http://schemas.microsoft.com/office/drawing/2014/main" id="{1A11CD8F-57E4-EE31-264E-BDF046F6E93C}"/>
              </a:ext>
            </a:extLst>
          </p:cNvPr>
          <p:cNvPicPr>
            <a:picLocks noChangeAspect="1"/>
          </p:cNvPicPr>
          <p:nvPr/>
        </p:nvPicPr>
        <p:blipFill>
          <a:blip r:embed="rId12"/>
          <a:stretch>
            <a:fillRect/>
          </a:stretch>
        </p:blipFill>
        <p:spPr>
          <a:xfrm>
            <a:off x="1968931" y="5928838"/>
            <a:ext cx="5344271" cy="619211"/>
          </a:xfrm>
          <a:prstGeom prst="rect">
            <a:avLst/>
          </a:prstGeom>
        </p:spPr>
      </p:pic>
      <p:pic>
        <p:nvPicPr>
          <p:cNvPr id="33" name="Immagine 32">
            <a:extLst>
              <a:ext uri="{FF2B5EF4-FFF2-40B4-BE49-F238E27FC236}">
                <a16:creationId xmlns:a16="http://schemas.microsoft.com/office/drawing/2014/main" id="{DC4292D0-D19F-FB3A-3172-2EBF6AD9E5CD}"/>
              </a:ext>
            </a:extLst>
          </p:cNvPr>
          <p:cNvPicPr>
            <a:picLocks noChangeAspect="1"/>
          </p:cNvPicPr>
          <p:nvPr/>
        </p:nvPicPr>
        <p:blipFill>
          <a:blip r:embed="rId13"/>
          <a:stretch>
            <a:fillRect/>
          </a:stretch>
        </p:blipFill>
        <p:spPr>
          <a:xfrm>
            <a:off x="4857651" y="6194313"/>
            <a:ext cx="1562318" cy="314369"/>
          </a:xfrm>
          <a:prstGeom prst="rect">
            <a:avLst/>
          </a:prstGeom>
        </p:spPr>
      </p:pic>
      <p:pic>
        <p:nvPicPr>
          <p:cNvPr id="35" name="Immagine 34">
            <a:extLst>
              <a:ext uri="{FF2B5EF4-FFF2-40B4-BE49-F238E27FC236}">
                <a16:creationId xmlns:a16="http://schemas.microsoft.com/office/drawing/2014/main" id="{46E8615C-EA19-9368-0B01-74530DEFF571}"/>
              </a:ext>
            </a:extLst>
          </p:cNvPr>
          <p:cNvPicPr>
            <a:picLocks noChangeAspect="1"/>
          </p:cNvPicPr>
          <p:nvPr/>
        </p:nvPicPr>
        <p:blipFill>
          <a:blip r:embed="rId14"/>
          <a:stretch>
            <a:fillRect/>
          </a:stretch>
        </p:blipFill>
        <p:spPr>
          <a:xfrm>
            <a:off x="695612" y="2265749"/>
            <a:ext cx="8048226" cy="2937232"/>
          </a:xfrm>
          <a:prstGeom prst="rect">
            <a:avLst/>
          </a:prstGeom>
        </p:spPr>
      </p:pic>
      <p:pic>
        <p:nvPicPr>
          <p:cNvPr id="37" name="Immagine 36">
            <a:extLst>
              <a:ext uri="{FF2B5EF4-FFF2-40B4-BE49-F238E27FC236}">
                <a16:creationId xmlns:a16="http://schemas.microsoft.com/office/drawing/2014/main" id="{2BDD008B-8C3C-5E13-49AC-2A3553D148F1}"/>
              </a:ext>
            </a:extLst>
          </p:cNvPr>
          <p:cNvPicPr>
            <a:picLocks noChangeAspect="1"/>
          </p:cNvPicPr>
          <p:nvPr/>
        </p:nvPicPr>
        <p:blipFill>
          <a:blip r:embed="rId15"/>
          <a:stretch>
            <a:fillRect/>
          </a:stretch>
        </p:blipFill>
        <p:spPr>
          <a:xfrm>
            <a:off x="164158" y="1267038"/>
            <a:ext cx="8836334" cy="4598389"/>
          </a:xfrm>
          <a:prstGeom prst="rect">
            <a:avLst/>
          </a:prstGeom>
        </p:spPr>
      </p:pic>
    </p:spTree>
    <p:extLst>
      <p:ext uri="{BB962C8B-B14F-4D97-AF65-F5344CB8AC3E}">
        <p14:creationId xmlns:p14="http://schemas.microsoft.com/office/powerpoint/2010/main" val="354794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22142236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9089966D-D1C6-C687-5C1E-526B955DEC86}"/>
              </a:ext>
            </a:extLst>
          </p:cNvPr>
          <p:cNvPicPr>
            <a:picLocks noChangeAspect="1"/>
          </p:cNvPicPr>
          <p:nvPr/>
        </p:nvPicPr>
        <p:blipFill>
          <a:blip r:embed="rId8"/>
          <a:stretch>
            <a:fillRect/>
          </a:stretch>
        </p:blipFill>
        <p:spPr>
          <a:xfrm>
            <a:off x="751942" y="980728"/>
            <a:ext cx="7640116" cy="2619741"/>
          </a:xfrm>
          <a:prstGeom prst="rect">
            <a:avLst/>
          </a:prstGeom>
        </p:spPr>
      </p:pic>
      <p:pic>
        <p:nvPicPr>
          <p:cNvPr id="7" name="Immagine 6">
            <a:extLst>
              <a:ext uri="{FF2B5EF4-FFF2-40B4-BE49-F238E27FC236}">
                <a16:creationId xmlns:a16="http://schemas.microsoft.com/office/drawing/2014/main" id="{486CB28B-F169-E02E-2E47-0C8F81E1ECB5}"/>
              </a:ext>
            </a:extLst>
          </p:cNvPr>
          <p:cNvPicPr>
            <a:picLocks noChangeAspect="1"/>
          </p:cNvPicPr>
          <p:nvPr/>
        </p:nvPicPr>
        <p:blipFill>
          <a:blip r:embed="rId9"/>
          <a:stretch>
            <a:fillRect/>
          </a:stretch>
        </p:blipFill>
        <p:spPr>
          <a:xfrm>
            <a:off x="745654" y="3583836"/>
            <a:ext cx="7459116" cy="2715004"/>
          </a:xfrm>
          <a:prstGeom prst="rect">
            <a:avLst/>
          </a:prstGeom>
        </p:spPr>
      </p:pic>
      <p:pic>
        <p:nvPicPr>
          <p:cNvPr id="10" name="Immagine 9">
            <a:extLst>
              <a:ext uri="{FF2B5EF4-FFF2-40B4-BE49-F238E27FC236}">
                <a16:creationId xmlns:a16="http://schemas.microsoft.com/office/drawing/2014/main" id="{99D6E26E-8387-56A6-9E16-F664FFAE658E}"/>
              </a:ext>
            </a:extLst>
          </p:cNvPr>
          <p:cNvPicPr>
            <a:picLocks noChangeAspect="1"/>
          </p:cNvPicPr>
          <p:nvPr/>
        </p:nvPicPr>
        <p:blipFill>
          <a:blip r:embed="rId10"/>
          <a:stretch>
            <a:fillRect/>
          </a:stretch>
        </p:blipFill>
        <p:spPr>
          <a:xfrm>
            <a:off x="745654" y="980728"/>
            <a:ext cx="7392432" cy="2353003"/>
          </a:xfrm>
          <a:prstGeom prst="rect">
            <a:avLst/>
          </a:prstGeom>
        </p:spPr>
      </p:pic>
      <p:pic>
        <p:nvPicPr>
          <p:cNvPr id="13" name="Immagine 12">
            <a:extLst>
              <a:ext uri="{FF2B5EF4-FFF2-40B4-BE49-F238E27FC236}">
                <a16:creationId xmlns:a16="http://schemas.microsoft.com/office/drawing/2014/main" id="{7C5DFA3B-2CBD-0718-7572-11638F8D1C3F}"/>
              </a:ext>
            </a:extLst>
          </p:cNvPr>
          <p:cNvPicPr>
            <a:picLocks noChangeAspect="1"/>
          </p:cNvPicPr>
          <p:nvPr/>
        </p:nvPicPr>
        <p:blipFill>
          <a:blip r:embed="rId11"/>
          <a:stretch>
            <a:fillRect/>
          </a:stretch>
        </p:blipFill>
        <p:spPr>
          <a:xfrm>
            <a:off x="745654" y="3552829"/>
            <a:ext cx="7582958" cy="2391109"/>
          </a:xfrm>
          <a:prstGeom prst="rect">
            <a:avLst/>
          </a:prstGeom>
        </p:spPr>
      </p:pic>
      <p:pic>
        <p:nvPicPr>
          <p:cNvPr id="15" name="Immagine 14">
            <a:extLst>
              <a:ext uri="{FF2B5EF4-FFF2-40B4-BE49-F238E27FC236}">
                <a16:creationId xmlns:a16="http://schemas.microsoft.com/office/drawing/2014/main" id="{A074CAC6-8BD6-E2B3-E884-87356A6C37F9}"/>
              </a:ext>
            </a:extLst>
          </p:cNvPr>
          <p:cNvPicPr>
            <a:picLocks noChangeAspect="1"/>
          </p:cNvPicPr>
          <p:nvPr/>
        </p:nvPicPr>
        <p:blipFill>
          <a:blip r:embed="rId12"/>
          <a:stretch>
            <a:fillRect/>
          </a:stretch>
        </p:blipFill>
        <p:spPr>
          <a:xfrm>
            <a:off x="650390" y="1059359"/>
            <a:ext cx="7649643" cy="2524477"/>
          </a:xfrm>
          <a:prstGeom prst="rect">
            <a:avLst/>
          </a:prstGeom>
        </p:spPr>
      </p:pic>
      <p:pic>
        <p:nvPicPr>
          <p:cNvPr id="17" name="Immagine 16">
            <a:extLst>
              <a:ext uri="{FF2B5EF4-FFF2-40B4-BE49-F238E27FC236}">
                <a16:creationId xmlns:a16="http://schemas.microsoft.com/office/drawing/2014/main" id="{3AFB5099-41F3-1433-552E-66249F94AF07}"/>
              </a:ext>
            </a:extLst>
          </p:cNvPr>
          <p:cNvPicPr>
            <a:picLocks noChangeAspect="1"/>
          </p:cNvPicPr>
          <p:nvPr/>
        </p:nvPicPr>
        <p:blipFill>
          <a:blip r:embed="rId13"/>
          <a:stretch>
            <a:fillRect/>
          </a:stretch>
        </p:blipFill>
        <p:spPr>
          <a:xfrm>
            <a:off x="497969" y="3583836"/>
            <a:ext cx="7802064" cy="2391109"/>
          </a:xfrm>
          <a:prstGeom prst="rect">
            <a:avLst/>
          </a:prstGeom>
        </p:spPr>
      </p:pic>
      <p:pic>
        <p:nvPicPr>
          <p:cNvPr id="20" name="Immagine 19">
            <a:extLst>
              <a:ext uri="{FF2B5EF4-FFF2-40B4-BE49-F238E27FC236}">
                <a16:creationId xmlns:a16="http://schemas.microsoft.com/office/drawing/2014/main" id="{91D45967-5860-8750-179D-86B38C45B41E}"/>
              </a:ext>
            </a:extLst>
          </p:cNvPr>
          <p:cNvPicPr>
            <a:picLocks noChangeAspect="1"/>
          </p:cNvPicPr>
          <p:nvPr/>
        </p:nvPicPr>
        <p:blipFill>
          <a:blip r:embed="rId14"/>
          <a:stretch>
            <a:fillRect/>
          </a:stretch>
        </p:blipFill>
        <p:spPr>
          <a:xfrm>
            <a:off x="704130" y="1069663"/>
            <a:ext cx="7525800" cy="2381582"/>
          </a:xfrm>
          <a:prstGeom prst="rect">
            <a:avLst/>
          </a:prstGeom>
        </p:spPr>
      </p:pic>
    </p:spTree>
    <p:extLst>
      <p:ext uri="{BB962C8B-B14F-4D97-AF65-F5344CB8AC3E}">
        <p14:creationId xmlns:p14="http://schemas.microsoft.com/office/powerpoint/2010/main" val="201065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7"/>
                                        </p:tgtEl>
                                      </p:cBhvr>
                                    </p:animEffect>
                                    <p:set>
                                      <p:cBhvr>
                                        <p:cTn id="67" dur="1" fill="hold">
                                          <p:stCondLst>
                                            <p:cond delay="499"/>
                                          </p:stCondLst>
                                        </p:cTn>
                                        <p:tgtEl>
                                          <p:spTgt spid="1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95040439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5EE1EE09-1886-13C1-C082-887BF6E0E2D1}"/>
              </a:ext>
            </a:extLst>
          </p:cNvPr>
          <p:cNvPicPr>
            <a:picLocks noChangeAspect="1"/>
          </p:cNvPicPr>
          <p:nvPr/>
        </p:nvPicPr>
        <p:blipFill>
          <a:blip r:embed="rId8"/>
          <a:stretch>
            <a:fillRect/>
          </a:stretch>
        </p:blipFill>
        <p:spPr>
          <a:xfrm>
            <a:off x="539552" y="1268760"/>
            <a:ext cx="8280920" cy="734786"/>
          </a:xfrm>
          <a:prstGeom prst="rect">
            <a:avLst/>
          </a:prstGeom>
        </p:spPr>
      </p:pic>
      <p:sp>
        <p:nvSpPr>
          <p:cNvPr id="6" name="Ovale 5">
            <a:extLst>
              <a:ext uri="{FF2B5EF4-FFF2-40B4-BE49-F238E27FC236}">
                <a16:creationId xmlns:a16="http://schemas.microsoft.com/office/drawing/2014/main" id="{B359454A-6AB9-28BA-FDAC-438DED89DA83}"/>
              </a:ext>
            </a:extLst>
          </p:cNvPr>
          <p:cNvSpPr/>
          <p:nvPr/>
        </p:nvSpPr>
        <p:spPr>
          <a:xfrm>
            <a:off x="6876256" y="1052736"/>
            <a:ext cx="180020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80558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77222631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438537" y="83642"/>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A9C12CC5-C2CF-B85A-F31B-B3E24D9F62CF}"/>
              </a:ext>
            </a:extLst>
          </p:cNvPr>
          <p:cNvPicPr>
            <a:picLocks noChangeAspect="1"/>
          </p:cNvPicPr>
          <p:nvPr/>
        </p:nvPicPr>
        <p:blipFill>
          <a:blip r:embed="rId8"/>
          <a:stretch>
            <a:fillRect/>
          </a:stretch>
        </p:blipFill>
        <p:spPr>
          <a:xfrm>
            <a:off x="467544" y="867615"/>
            <a:ext cx="8208912" cy="695590"/>
          </a:xfrm>
          <a:prstGeom prst="rect">
            <a:avLst/>
          </a:prstGeom>
        </p:spPr>
      </p:pic>
      <p:sp>
        <p:nvSpPr>
          <p:cNvPr id="6" name="Ovale 5">
            <a:extLst>
              <a:ext uri="{FF2B5EF4-FFF2-40B4-BE49-F238E27FC236}">
                <a16:creationId xmlns:a16="http://schemas.microsoft.com/office/drawing/2014/main" id="{A33C58AF-1B8D-C530-696F-9B462DC82FE0}"/>
              </a:ext>
            </a:extLst>
          </p:cNvPr>
          <p:cNvSpPr/>
          <p:nvPr/>
        </p:nvSpPr>
        <p:spPr>
          <a:xfrm>
            <a:off x="693378" y="1087160"/>
            <a:ext cx="5390789" cy="4074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3E8E70B3-5CBF-A0E9-3EF9-B4A90517B5BA}"/>
              </a:ext>
            </a:extLst>
          </p:cNvPr>
          <p:cNvSpPr txBox="1"/>
          <p:nvPr/>
        </p:nvSpPr>
        <p:spPr>
          <a:xfrm>
            <a:off x="887031" y="1607189"/>
            <a:ext cx="7484902" cy="4524315"/>
          </a:xfrm>
          <a:prstGeom prst="rect">
            <a:avLst/>
          </a:prstGeom>
          <a:solidFill>
            <a:schemeClr val="accent1"/>
          </a:solidFill>
        </p:spPr>
        <p:txBody>
          <a:bodyPr wrap="square">
            <a:spAutoFit/>
          </a:bodyPr>
          <a:lstStyle/>
          <a:p>
            <a:pPr algn="l"/>
            <a:r>
              <a:rPr lang="en-US" b="0" i="0" dirty="0">
                <a:solidFill>
                  <a:schemeClr val="bg1"/>
                </a:solidFill>
                <a:effectLst/>
                <a:latin typeface="Udemy Sans"/>
              </a:rPr>
              <a:t>If we think about this bind mount, the idea is that we can edit our source code here, and changes are automatically available inside of the container.</a:t>
            </a:r>
          </a:p>
          <a:p>
            <a:pPr algn="l"/>
            <a:endParaRPr lang="en-US" b="0" i="0" dirty="0">
              <a:solidFill>
                <a:schemeClr val="bg1"/>
              </a:solidFill>
              <a:effectLst/>
              <a:latin typeface="Udemy Sans"/>
            </a:endParaRPr>
          </a:p>
          <a:p>
            <a:pPr algn="l"/>
            <a:r>
              <a:rPr lang="en-US" b="0" i="0" u="sng" dirty="0">
                <a:solidFill>
                  <a:schemeClr val="bg1"/>
                </a:solidFill>
                <a:effectLst/>
                <a:latin typeface="Udemy Sans"/>
              </a:rPr>
              <a:t>The idea is definitely not that the container should be able </a:t>
            </a:r>
            <a:r>
              <a:rPr lang="en-US" b="0" i="0" dirty="0">
                <a:solidFill>
                  <a:schemeClr val="bg1"/>
                </a:solidFill>
                <a:effectLst/>
                <a:latin typeface="Udemy Sans"/>
              </a:rPr>
              <a:t>to write into the app folder, the container should not be able to change the files in there, only we should be able to change them on our host machine file system, not from inside the container, </a:t>
            </a:r>
            <a:r>
              <a:rPr lang="en-US" b="1" i="0" dirty="0">
                <a:solidFill>
                  <a:schemeClr val="bg1"/>
                </a:solidFill>
                <a:effectLst/>
                <a:latin typeface="Udemy Sans"/>
              </a:rPr>
              <a:t>the running application in the container should not change these files.</a:t>
            </a:r>
          </a:p>
          <a:p>
            <a:pPr algn="ctr"/>
            <a:r>
              <a:rPr lang="en-US" dirty="0">
                <a:solidFill>
                  <a:schemeClr val="bg1"/>
                </a:solidFill>
                <a:latin typeface="Udemy Sans"/>
              </a:rPr>
              <a:t>B</a:t>
            </a:r>
            <a:r>
              <a:rPr lang="en-US" b="0" i="0" dirty="0">
                <a:solidFill>
                  <a:schemeClr val="bg1"/>
                </a:solidFill>
                <a:effectLst/>
                <a:latin typeface="Udemy Sans"/>
              </a:rPr>
              <a:t>y turning this bind mount</a:t>
            </a:r>
          </a:p>
          <a:p>
            <a:pPr algn="ctr"/>
            <a:r>
              <a:rPr lang="en-US" b="0" i="0" u="sng" dirty="0">
                <a:solidFill>
                  <a:schemeClr val="bg1"/>
                </a:solidFill>
                <a:effectLst/>
                <a:latin typeface="Udemy Sans"/>
              </a:rPr>
              <a:t>into a </a:t>
            </a:r>
            <a:r>
              <a:rPr lang="en-US" b="1" i="0" u="sng" dirty="0">
                <a:solidFill>
                  <a:schemeClr val="bg1"/>
                </a:solidFill>
                <a:effectLst>
                  <a:outerShdw blurRad="38100" dist="38100" dir="2700000" algn="tl">
                    <a:srgbClr val="000000">
                      <a:alpha val="43137"/>
                    </a:srgbClr>
                  </a:outerShdw>
                </a:effectLst>
                <a:latin typeface="Udemy Sans"/>
              </a:rPr>
              <a:t>read only volume</a:t>
            </a:r>
          </a:p>
          <a:p>
            <a:pPr algn="ctr"/>
            <a:endParaRPr lang="en-US" b="1" dirty="0">
              <a:solidFill>
                <a:schemeClr val="bg1"/>
              </a:solidFill>
              <a:effectLst>
                <a:outerShdw blurRad="38100" dist="38100" dir="2700000" algn="tl">
                  <a:srgbClr val="000000">
                    <a:alpha val="43137"/>
                  </a:srgbClr>
                </a:outerShdw>
              </a:effectLst>
              <a:latin typeface="Udemy Sans"/>
            </a:endParaRPr>
          </a:p>
          <a:p>
            <a:pPr algn="l"/>
            <a:r>
              <a:rPr lang="en-US" b="0" i="0" dirty="0">
                <a:solidFill>
                  <a:schemeClr val="bg1"/>
                </a:solidFill>
                <a:effectLst/>
                <a:latin typeface="Udemy Sans"/>
              </a:rPr>
              <a:t>By default volumes, are read write, which means the container is able to read data from there and write data to them.</a:t>
            </a:r>
          </a:p>
          <a:p>
            <a:pPr algn="l"/>
            <a:r>
              <a:rPr lang="en-US" b="0" i="0" dirty="0">
                <a:solidFill>
                  <a:schemeClr val="bg1"/>
                </a:solidFill>
                <a:effectLst/>
                <a:latin typeface="Udemy Sans"/>
              </a:rPr>
              <a:t>But you can restrict that by adding an extra colon after the container internal path, and then RO for read only. This ensures that docker will now not be able to write into this folder or any of its sub-folders.</a:t>
            </a:r>
          </a:p>
        </p:txBody>
      </p:sp>
      <p:pic>
        <p:nvPicPr>
          <p:cNvPr id="18" name="Immagine 17">
            <a:extLst>
              <a:ext uri="{FF2B5EF4-FFF2-40B4-BE49-F238E27FC236}">
                <a16:creationId xmlns:a16="http://schemas.microsoft.com/office/drawing/2014/main" id="{7FDA345F-1F85-B5BB-72EF-B35214A541F3}"/>
              </a:ext>
            </a:extLst>
          </p:cNvPr>
          <p:cNvPicPr>
            <a:picLocks noChangeAspect="1"/>
          </p:cNvPicPr>
          <p:nvPr/>
        </p:nvPicPr>
        <p:blipFill>
          <a:blip r:embed="rId9"/>
          <a:stretch>
            <a:fillRect/>
          </a:stretch>
        </p:blipFill>
        <p:spPr>
          <a:xfrm>
            <a:off x="438537" y="6306864"/>
            <a:ext cx="8453943" cy="434503"/>
          </a:xfrm>
          <a:prstGeom prst="rect">
            <a:avLst/>
          </a:prstGeom>
        </p:spPr>
      </p:pic>
      <p:sp>
        <p:nvSpPr>
          <p:cNvPr id="19" name="Ovale 18">
            <a:extLst>
              <a:ext uri="{FF2B5EF4-FFF2-40B4-BE49-F238E27FC236}">
                <a16:creationId xmlns:a16="http://schemas.microsoft.com/office/drawing/2014/main" id="{A9B73A81-A6CD-D00B-E2B9-C9E24C879385}"/>
              </a:ext>
            </a:extLst>
          </p:cNvPr>
          <p:cNvSpPr/>
          <p:nvPr/>
        </p:nvSpPr>
        <p:spPr>
          <a:xfrm>
            <a:off x="5940152" y="6289121"/>
            <a:ext cx="576064" cy="5642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CasellaDiTesto 21">
            <a:extLst>
              <a:ext uri="{FF2B5EF4-FFF2-40B4-BE49-F238E27FC236}">
                <a16:creationId xmlns:a16="http://schemas.microsoft.com/office/drawing/2014/main" id="{D33C91BB-2A78-C241-ABD0-5691E0700CD9}"/>
              </a:ext>
            </a:extLst>
          </p:cNvPr>
          <p:cNvSpPr txBox="1"/>
          <p:nvPr/>
        </p:nvSpPr>
        <p:spPr>
          <a:xfrm>
            <a:off x="323528" y="4654176"/>
            <a:ext cx="4572000" cy="1477328"/>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This ensures that docker will now not be able to write </a:t>
            </a:r>
            <a:r>
              <a:rPr lang="en-US" b="0" i="0" dirty="0">
                <a:solidFill>
                  <a:schemeClr val="bg1"/>
                </a:solidFill>
                <a:effectLst/>
                <a:latin typeface="Udemy Sans"/>
              </a:rPr>
              <a:t>into this folder or any of its sub-folders.</a:t>
            </a:r>
          </a:p>
          <a:p>
            <a:pPr algn="l"/>
            <a:r>
              <a:rPr lang="en-US" b="0" i="0" dirty="0">
                <a:solidFill>
                  <a:schemeClr val="bg1"/>
                </a:solidFill>
                <a:effectLst/>
                <a:latin typeface="Udemy Sans"/>
              </a:rPr>
              <a:t>Of course, we on our hosting machine still will be able to change these files.</a:t>
            </a:r>
          </a:p>
        </p:txBody>
      </p:sp>
      <p:sp>
        <p:nvSpPr>
          <p:cNvPr id="23" name="Ovale 22">
            <a:extLst>
              <a:ext uri="{FF2B5EF4-FFF2-40B4-BE49-F238E27FC236}">
                <a16:creationId xmlns:a16="http://schemas.microsoft.com/office/drawing/2014/main" id="{51BC9D75-4471-C3D4-94F0-D05E2A3BBF69}"/>
              </a:ext>
            </a:extLst>
          </p:cNvPr>
          <p:cNvSpPr/>
          <p:nvPr/>
        </p:nvSpPr>
        <p:spPr>
          <a:xfrm>
            <a:off x="7761995" y="6175488"/>
            <a:ext cx="1130485" cy="3940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CasellaDiTesto 23">
            <a:extLst>
              <a:ext uri="{FF2B5EF4-FFF2-40B4-BE49-F238E27FC236}">
                <a16:creationId xmlns:a16="http://schemas.microsoft.com/office/drawing/2014/main" id="{704FB48F-881F-A144-17AA-59C99B28879B}"/>
              </a:ext>
            </a:extLst>
          </p:cNvPr>
          <p:cNvSpPr txBox="1"/>
          <p:nvPr/>
        </p:nvSpPr>
        <p:spPr>
          <a:xfrm>
            <a:off x="3684969" y="3573016"/>
            <a:ext cx="4572000" cy="923330"/>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Feedback folder is a read/write volume. OK</a:t>
            </a:r>
          </a:p>
          <a:p>
            <a:pPr algn="l"/>
            <a:r>
              <a:rPr lang="en-US" u="sng" dirty="0">
                <a:solidFill>
                  <a:schemeClr val="bg1"/>
                </a:solidFill>
                <a:latin typeface="Udemy Sans"/>
              </a:rPr>
              <a:t>But we have also Temp folder that we want also in a read/write Volume…..</a:t>
            </a:r>
            <a:endParaRPr lang="en-US" b="0" i="0" dirty="0">
              <a:solidFill>
                <a:schemeClr val="bg1"/>
              </a:solidFill>
              <a:effectLst/>
              <a:latin typeface="Udemy Sans"/>
            </a:endParaRPr>
          </a:p>
        </p:txBody>
      </p:sp>
      <p:cxnSp>
        <p:nvCxnSpPr>
          <p:cNvPr id="26" name="Connettore 2 25">
            <a:extLst>
              <a:ext uri="{FF2B5EF4-FFF2-40B4-BE49-F238E27FC236}">
                <a16:creationId xmlns:a16="http://schemas.microsoft.com/office/drawing/2014/main" id="{8E83DDA9-D3A8-EF1C-EFC4-FCB1974AFF8D}"/>
              </a:ext>
            </a:extLst>
          </p:cNvPr>
          <p:cNvCxnSpPr>
            <a:stCxn id="23" idx="1"/>
          </p:cNvCxnSpPr>
          <p:nvPr/>
        </p:nvCxnSpPr>
        <p:spPr>
          <a:xfrm flipH="1" flipV="1">
            <a:off x="6228184" y="3909328"/>
            <a:ext cx="1699367" cy="2323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Immagine 30">
            <a:extLst>
              <a:ext uri="{FF2B5EF4-FFF2-40B4-BE49-F238E27FC236}">
                <a16:creationId xmlns:a16="http://schemas.microsoft.com/office/drawing/2014/main" id="{CD2371C8-A115-BBEF-592F-FF8C66092CD5}"/>
              </a:ext>
            </a:extLst>
          </p:cNvPr>
          <p:cNvPicPr>
            <a:picLocks noChangeAspect="1"/>
          </p:cNvPicPr>
          <p:nvPr/>
        </p:nvPicPr>
        <p:blipFill>
          <a:blip r:embed="rId10"/>
          <a:stretch>
            <a:fillRect/>
          </a:stretch>
        </p:blipFill>
        <p:spPr>
          <a:xfrm>
            <a:off x="428598" y="6330668"/>
            <a:ext cx="8453943" cy="466621"/>
          </a:xfrm>
          <a:prstGeom prst="rect">
            <a:avLst/>
          </a:prstGeom>
        </p:spPr>
      </p:pic>
      <p:sp>
        <p:nvSpPr>
          <p:cNvPr id="32" name="Ovale 31">
            <a:extLst>
              <a:ext uri="{FF2B5EF4-FFF2-40B4-BE49-F238E27FC236}">
                <a16:creationId xmlns:a16="http://schemas.microsoft.com/office/drawing/2014/main" id="{07AA52E4-B5C2-E335-738A-29C0EE7E6286}"/>
              </a:ext>
            </a:extLst>
          </p:cNvPr>
          <p:cNvSpPr/>
          <p:nvPr/>
        </p:nvSpPr>
        <p:spPr>
          <a:xfrm>
            <a:off x="6415010" y="6378509"/>
            <a:ext cx="677270" cy="34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CasellaDiTesto 32">
            <a:extLst>
              <a:ext uri="{FF2B5EF4-FFF2-40B4-BE49-F238E27FC236}">
                <a16:creationId xmlns:a16="http://schemas.microsoft.com/office/drawing/2014/main" id="{A1A11F37-2D1B-FCAC-7898-CC04499B651C}"/>
              </a:ext>
            </a:extLst>
          </p:cNvPr>
          <p:cNvSpPr txBox="1"/>
          <p:nvPr/>
        </p:nvSpPr>
        <p:spPr>
          <a:xfrm>
            <a:off x="2423090" y="5727874"/>
            <a:ext cx="4572000" cy="461665"/>
          </a:xfrm>
          <a:prstGeom prst="rect">
            <a:avLst/>
          </a:prstGeom>
          <a:solidFill>
            <a:schemeClr val="accent1"/>
          </a:solidFill>
        </p:spPr>
        <p:txBody>
          <a:bodyPr wrap="square">
            <a:spAutoFit/>
          </a:bodyPr>
          <a:lstStyle/>
          <a:p>
            <a:pPr algn="ctr"/>
            <a:r>
              <a:rPr lang="en-US" sz="2400" b="0" i="0" u="sng" dirty="0">
                <a:solidFill>
                  <a:schemeClr val="bg2">
                    <a:lumMod val="10000"/>
                  </a:schemeClr>
                </a:solidFill>
                <a:effectLst/>
                <a:latin typeface="Udemy Sans"/>
              </a:rPr>
              <a:t>PLEASE START THIS CONTAINER…..</a:t>
            </a:r>
            <a:endParaRPr lang="en-US" sz="2400" b="0" i="0" dirty="0">
              <a:solidFill>
                <a:schemeClr val="bg2">
                  <a:lumMod val="10000"/>
                </a:schemeClr>
              </a:solidFill>
              <a:effectLst/>
              <a:latin typeface="Udemy Sans"/>
            </a:endParaRPr>
          </a:p>
        </p:txBody>
      </p:sp>
    </p:spTree>
    <p:extLst>
      <p:ext uri="{BB962C8B-B14F-4D97-AF65-F5344CB8AC3E}">
        <p14:creationId xmlns:p14="http://schemas.microsoft.com/office/powerpoint/2010/main" val="22318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1" grpId="0" animBg="1"/>
      <p:bldP spid="19" grpId="0" animBg="1"/>
      <p:bldP spid="22" grpId="0" animBg="1"/>
      <p:bldP spid="23" grpId="0" animBg="1"/>
      <p:bldP spid="24" grpId="0" animBg="1"/>
      <p:bldP spid="32"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38969935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Ovale 5">
            <a:extLst>
              <a:ext uri="{FF2B5EF4-FFF2-40B4-BE49-F238E27FC236}">
                <a16:creationId xmlns:a16="http://schemas.microsoft.com/office/drawing/2014/main" id="{B359454A-6AB9-28BA-FDAC-438DED89DA83}"/>
              </a:ext>
            </a:extLst>
          </p:cNvPr>
          <p:cNvSpPr/>
          <p:nvPr/>
        </p:nvSpPr>
        <p:spPr>
          <a:xfrm>
            <a:off x="6876256" y="1052736"/>
            <a:ext cx="180020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0E31D97F-26A0-B452-B258-91022DE376E8}"/>
              </a:ext>
            </a:extLst>
          </p:cNvPr>
          <p:cNvPicPr>
            <a:picLocks noChangeAspect="1"/>
          </p:cNvPicPr>
          <p:nvPr/>
        </p:nvPicPr>
        <p:blipFill>
          <a:blip r:embed="rId8"/>
          <a:stretch>
            <a:fillRect/>
          </a:stretch>
        </p:blipFill>
        <p:spPr>
          <a:xfrm>
            <a:off x="297159" y="870455"/>
            <a:ext cx="8496944" cy="2420223"/>
          </a:xfrm>
          <a:prstGeom prst="rect">
            <a:avLst/>
          </a:prstGeom>
        </p:spPr>
      </p:pic>
      <p:sp>
        <p:nvSpPr>
          <p:cNvPr id="7" name="Ovale 6">
            <a:extLst>
              <a:ext uri="{FF2B5EF4-FFF2-40B4-BE49-F238E27FC236}">
                <a16:creationId xmlns:a16="http://schemas.microsoft.com/office/drawing/2014/main" id="{801245D2-0C36-6B16-5093-6AEE172A8D7D}"/>
              </a:ext>
            </a:extLst>
          </p:cNvPr>
          <p:cNvSpPr/>
          <p:nvPr/>
        </p:nvSpPr>
        <p:spPr>
          <a:xfrm>
            <a:off x="6312753" y="846776"/>
            <a:ext cx="1127006" cy="30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A7080711-945C-6D22-7C51-26BBE688EF3D}"/>
              </a:ext>
            </a:extLst>
          </p:cNvPr>
          <p:cNvSpPr/>
          <p:nvPr/>
        </p:nvSpPr>
        <p:spPr>
          <a:xfrm>
            <a:off x="6588224" y="1206598"/>
            <a:ext cx="1127006" cy="30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Ovale 9">
            <a:extLst>
              <a:ext uri="{FF2B5EF4-FFF2-40B4-BE49-F238E27FC236}">
                <a16:creationId xmlns:a16="http://schemas.microsoft.com/office/drawing/2014/main" id="{8F29AF7D-E6FD-107E-1140-D2E184D4F362}"/>
              </a:ext>
            </a:extLst>
          </p:cNvPr>
          <p:cNvSpPr/>
          <p:nvPr/>
        </p:nvSpPr>
        <p:spPr>
          <a:xfrm>
            <a:off x="6444208" y="1952320"/>
            <a:ext cx="244827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C91668F1-F8E8-5E2A-8F21-71D45D77372F}"/>
              </a:ext>
            </a:extLst>
          </p:cNvPr>
          <p:cNvSpPr/>
          <p:nvPr/>
        </p:nvSpPr>
        <p:spPr>
          <a:xfrm>
            <a:off x="6260233" y="2236365"/>
            <a:ext cx="244827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5E77C0D8-95FD-7D0B-3EF8-3D45231E4B88}"/>
              </a:ext>
            </a:extLst>
          </p:cNvPr>
          <p:cNvSpPr/>
          <p:nvPr/>
        </p:nvSpPr>
        <p:spPr>
          <a:xfrm>
            <a:off x="890074" y="3128999"/>
            <a:ext cx="1224136" cy="1765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4" name="Immagine 13">
            <a:extLst>
              <a:ext uri="{FF2B5EF4-FFF2-40B4-BE49-F238E27FC236}">
                <a16:creationId xmlns:a16="http://schemas.microsoft.com/office/drawing/2014/main" id="{E036D26B-4E7B-1F79-BBA9-C3080CB121C2}"/>
              </a:ext>
            </a:extLst>
          </p:cNvPr>
          <p:cNvPicPr>
            <a:picLocks noChangeAspect="1"/>
          </p:cNvPicPr>
          <p:nvPr/>
        </p:nvPicPr>
        <p:blipFill>
          <a:blip r:embed="rId9"/>
          <a:stretch>
            <a:fillRect/>
          </a:stretch>
        </p:blipFill>
        <p:spPr>
          <a:xfrm>
            <a:off x="297159" y="3284999"/>
            <a:ext cx="8496944" cy="1842576"/>
          </a:xfrm>
          <a:prstGeom prst="rect">
            <a:avLst/>
          </a:prstGeom>
        </p:spPr>
      </p:pic>
      <p:sp>
        <p:nvSpPr>
          <p:cNvPr id="15" name="Ovale 14">
            <a:extLst>
              <a:ext uri="{FF2B5EF4-FFF2-40B4-BE49-F238E27FC236}">
                <a16:creationId xmlns:a16="http://schemas.microsoft.com/office/drawing/2014/main" id="{5378AFD4-6C82-30CA-57DD-F1EDD42B3FFC}"/>
              </a:ext>
            </a:extLst>
          </p:cNvPr>
          <p:cNvSpPr/>
          <p:nvPr/>
        </p:nvSpPr>
        <p:spPr>
          <a:xfrm>
            <a:off x="6588224" y="3170764"/>
            <a:ext cx="244827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Ovale 15">
            <a:extLst>
              <a:ext uri="{FF2B5EF4-FFF2-40B4-BE49-F238E27FC236}">
                <a16:creationId xmlns:a16="http://schemas.microsoft.com/office/drawing/2014/main" id="{D434DF30-2026-E3EB-C335-A30D9E3555B2}"/>
              </a:ext>
            </a:extLst>
          </p:cNvPr>
          <p:cNvSpPr/>
          <p:nvPr/>
        </p:nvSpPr>
        <p:spPr>
          <a:xfrm>
            <a:off x="1619672" y="4004917"/>
            <a:ext cx="2664296"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8" name="Immagine 17">
            <a:extLst>
              <a:ext uri="{FF2B5EF4-FFF2-40B4-BE49-F238E27FC236}">
                <a16:creationId xmlns:a16="http://schemas.microsoft.com/office/drawing/2014/main" id="{A55859EB-AD0E-883A-DB94-F48812EFC163}"/>
              </a:ext>
            </a:extLst>
          </p:cNvPr>
          <p:cNvPicPr>
            <a:picLocks noChangeAspect="1"/>
          </p:cNvPicPr>
          <p:nvPr/>
        </p:nvPicPr>
        <p:blipFill>
          <a:blip r:embed="rId10"/>
          <a:stretch>
            <a:fillRect/>
          </a:stretch>
        </p:blipFill>
        <p:spPr>
          <a:xfrm>
            <a:off x="297159" y="5121800"/>
            <a:ext cx="8496944" cy="1461600"/>
          </a:xfrm>
          <a:prstGeom prst="rect">
            <a:avLst/>
          </a:prstGeom>
        </p:spPr>
      </p:pic>
      <p:sp>
        <p:nvSpPr>
          <p:cNvPr id="19" name="Ovale 18">
            <a:extLst>
              <a:ext uri="{FF2B5EF4-FFF2-40B4-BE49-F238E27FC236}">
                <a16:creationId xmlns:a16="http://schemas.microsoft.com/office/drawing/2014/main" id="{AB2B4D26-7B5F-78AA-855B-79C15D9BE13D}"/>
              </a:ext>
            </a:extLst>
          </p:cNvPr>
          <p:cNvSpPr/>
          <p:nvPr/>
        </p:nvSpPr>
        <p:spPr>
          <a:xfrm>
            <a:off x="6491094" y="5043530"/>
            <a:ext cx="244827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7BCD674C-0CE8-E1FC-10A8-C38A44F28DED}"/>
              </a:ext>
            </a:extLst>
          </p:cNvPr>
          <p:cNvSpPr/>
          <p:nvPr/>
        </p:nvSpPr>
        <p:spPr>
          <a:xfrm>
            <a:off x="6414594" y="5383091"/>
            <a:ext cx="159850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CasellaDiTesto 21">
            <a:extLst>
              <a:ext uri="{FF2B5EF4-FFF2-40B4-BE49-F238E27FC236}">
                <a16:creationId xmlns:a16="http://schemas.microsoft.com/office/drawing/2014/main" id="{DCB70ECF-39A1-33FB-4395-9C9FEBD2B4F4}"/>
              </a:ext>
            </a:extLst>
          </p:cNvPr>
          <p:cNvSpPr txBox="1"/>
          <p:nvPr/>
        </p:nvSpPr>
        <p:spPr>
          <a:xfrm>
            <a:off x="2286000" y="2690336"/>
            <a:ext cx="4572000" cy="1477328"/>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When you remove a volume, all the data in it is lost.</a:t>
            </a:r>
          </a:p>
          <a:p>
            <a:pPr algn="l"/>
            <a:r>
              <a:rPr lang="en-US" b="0" i="0" dirty="0">
                <a:solidFill>
                  <a:schemeClr val="bg1"/>
                </a:solidFill>
                <a:effectLst/>
                <a:latin typeface="Udemy Sans"/>
              </a:rPr>
              <a:t>And if you then create the same volume again,</a:t>
            </a:r>
          </a:p>
          <a:p>
            <a:pPr algn="l"/>
            <a:r>
              <a:rPr lang="en-US" b="0" i="0" dirty="0">
                <a:solidFill>
                  <a:schemeClr val="bg1"/>
                </a:solidFill>
                <a:effectLst/>
                <a:latin typeface="Udemy Sans"/>
              </a:rPr>
              <a:t>so a volume with the same name,</a:t>
            </a:r>
          </a:p>
          <a:p>
            <a:pPr algn="l"/>
            <a:r>
              <a:rPr lang="en-US" b="0" i="0" dirty="0">
                <a:solidFill>
                  <a:schemeClr val="bg1"/>
                </a:solidFill>
                <a:effectLst/>
                <a:latin typeface="Udemy Sans"/>
              </a:rPr>
              <a:t>that will </a:t>
            </a:r>
            <a:r>
              <a:rPr lang="en-US" b="1" i="0" u="sng" dirty="0">
                <a:solidFill>
                  <a:schemeClr val="bg1"/>
                </a:solidFill>
                <a:effectLst/>
                <a:latin typeface="Udemy Sans"/>
              </a:rPr>
              <a:t>not</a:t>
            </a:r>
            <a:r>
              <a:rPr lang="en-US" b="0" i="0" dirty="0">
                <a:solidFill>
                  <a:schemeClr val="bg1"/>
                </a:solidFill>
                <a:effectLst/>
                <a:latin typeface="Udemy Sans"/>
              </a:rPr>
              <a:t> bring back your data.</a:t>
            </a:r>
          </a:p>
        </p:txBody>
      </p:sp>
    </p:spTree>
    <p:extLst>
      <p:ext uri="{BB962C8B-B14F-4D97-AF65-F5344CB8AC3E}">
        <p14:creationId xmlns:p14="http://schemas.microsoft.com/office/powerpoint/2010/main" val="270560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11" grpId="0" animBg="1"/>
      <p:bldP spid="12" grpId="0" animBg="1"/>
      <p:bldP spid="15" grpId="0" animBg="1"/>
      <p:bldP spid="16" grpId="0" animBg="1"/>
      <p:bldP spid="19" grpId="0" animBg="1"/>
      <p:bldP spid="20"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1373992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2A1E85D9-4BED-51A5-5DC8-248A0C157487}"/>
              </a:ext>
            </a:extLst>
          </p:cNvPr>
          <p:cNvPicPr>
            <a:picLocks noChangeAspect="1"/>
          </p:cNvPicPr>
          <p:nvPr/>
        </p:nvPicPr>
        <p:blipFill>
          <a:blip r:embed="rId8"/>
          <a:stretch>
            <a:fillRect/>
          </a:stretch>
        </p:blipFill>
        <p:spPr>
          <a:xfrm>
            <a:off x="527982" y="1005219"/>
            <a:ext cx="8088035" cy="4412293"/>
          </a:xfrm>
          <a:prstGeom prst="rect">
            <a:avLst/>
          </a:prstGeom>
        </p:spPr>
      </p:pic>
      <p:sp>
        <p:nvSpPr>
          <p:cNvPr id="13" name="Ovale 12">
            <a:extLst>
              <a:ext uri="{FF2B5EF4-FFF2-40B4-BE49-F238E27FC236}">
                <a16:creationId xmlns:a16="http://schemas.microsoft.com/office/drawing/2014/main" id="{BE4ECDEE-FB4D-7F02-8575-184478A376BB}"/>
              </a:ext>
            </a:extLst>
          </p:cNvPr>
          <p:cNvSpPr/>
          <p:nvPr/>
        </p:nvSpPr>
        <p:spPr>
          <a:xfrm>
            <a:off x="2843808" y="2924944"/>
            <a:ext cx="1127006" cy="2864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CasellaDiTesto 20">
            <a:extLst>
              <a:ext uri="{FF2B5EF4-FFF2-40B4-BE49-F238E27FC236}">
                <a16:creationId xmlns:a16="http://schemas.microsoft.com/office/drawing/2014/main" id="{8C972C99-C5D7-9260-1357-AC9B37F51DB8}"/>
              </a:ext>
            </a:extLst>
          </p:cNvPr>
          <p:cNvSpPr txBox="1"/>
          <p:nvPr/>
        </p:nvSpPr>
        <p:spPr>
          <a:xfrm>
            <a:off x="4365915" y="2828835"/>
            <a:ext cx="4090130" cy="1200329"/>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At the moment this copy instruction copies everything </a:t>
            </a:r>
            <a:r>
              <a:rPr lang="en-US" b="0" i="0" dirty="0">
                <a:solidFill>
                  <a:schemeClr val="bg1"/>
                </a:solidFill>
                <a:effectLst/>
                <a:latin typeface="Udemy Sans"/>
              </a:rPr>
              <a:t>in the folder where this Docker file lives, because I just have a dot here, which means everything</a:t>
            </a:r>
          </a:p>
        </p:txBody>
      </p:sp>
      <p:sp>
        <p:nvSpPr>
          <p:cNvPr id="23" name="Ovale 22">
            <a:extLst>
              <a:ext uri="{FF2B5EF4-FFF2-40B4-BE49-F238E27FC236}">
                <a16:creationId xmlns:a16="http://schemas.microsoft.com/office/drawing/2014/main" id="{D178F138-F49F-19C1-7368-D21EA331A757}"/>
              </a:ext>
            </a:extLst>
          </p:cNvPr>
          <p:cNvSpPr/>
          <p:nvPr/>
        </p:nvSpPr>
        <p:spPr>
          <a:xfrm>
            <a:off x="2867540" y="2353612"/>
            <a:ext cx="1560444" cy="2864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CasellaDiTesto 23">
            <a:extLst>
              <a:ext uri="{FF2B5EF4-FFF2-40B4-BE49-F238E27FC236}">
                <a16:creationId xmlns:a16="http://schemas.microsoft.com/office/drawing/2014/main" id="{08C33DAF-1FD0-9C7F-80F6-850F383FDF9D}"/>
              </a:ext>
            </a:extLst>
          </p:cNvPr>
          <p:cNvSpPr txBox="1"/>
          <p:nvPr/>
        </p:nvSpPr>
        <p:spPr>
          <a:xfrm>
            <a:off x="4453406" y="1454587"/>
            <a:ext cx="4090130" cy="646331"/>
          </a:xfrm>
          <a:prstGeom prst="rect">
            <a:avLst/>
          </a:prstGeom>
          <a:solidFill>
            <a:schemeClr val="accent1"/>
          </a:solidFill>
        </p:spPr>
        <p:txBody>
          <a:bodyPr wrap="square">
            <a:spAutoFit/>
          </a:bodyPr>
          <a:lstStyle/>
          <a:p>
            <a:r>
              <a:rPr lang="en-US" u="sng" dirty="0">
                <a:solidFill>
                  <a:schemeClr val="bg1"/>
                </a:solidFill>
              </a:rPr>
              <a:t>Previously, I also copied just </a:t>
            </a:r>
            <a:r>
              <a:rPr lang="en-US" u="sng" dirty="0" err="1">
                <a:solidFill>
                  <a:schemeClr val="bg1"/>
                </a:solidFill>
              </a:rPr>
              <a:t>package.Json</a:t>
            </a:r>
            <a:r>
              <a:rPr lang="en-US" u="sng" dirty="0">
                <a:solidFill>
                  <a:schemeClr val="bg1"/>
                </a:solidFill>
              </a:rPr>
              <a:t> </a:t>
            </a:r>
            <a:r>
              <a:rPr lang="en-US" dirty="0">
                <a:solidFill>
                  <a:schemeClr val="bg1"/>
                </a:solidFill>
              </a:rPr>
              <a:t>to the working directory</a:t>
            </a:r>
          </a:p>
        </p:txBody>
      </p:sp>
      <p:sp>
        <p:nvSpPr>
          <p:cNvPr id="26" name="CasellaDiTesto 25">
            <a:extLst>
              <a:ext uri="{FF2B5EF4-FFF2-40B4-BE49-F238E27FC236}">
                <a16:creationId xmlns:a16="http://schemas.microsoft.com/office/drawing/2014/main" id="{25844942-4316-D0EA-75BA-20A873D256BC}"/>
              </a:ext>
            </a:extLst>
          </p:cNvPr>
          <p:cNvSpPr txBox="1"/>
          <p:nvPr/>
        </p:nvSpPr>
        <p:spPr>
          <a:xfrm>
            <a:off x="3438751" y="4757081"/>
            <a:ext cx="4572000" cy="1200329"/>
          </a:xfrm>
          <a:prstGeom prst="rect">
            <a:avLst/>
          </a:prstGeom>
          <a:solidFill>
            <a:schemeClr val="accent1"/>
          </a:solidFill>
        </p:spPr>
        <p:txBody>
          <a:bodyPr wrap="square">
            <a:spAutoFit/>
          </a:bodyPr>
          <a:lstStyle/>
          <a:p>
            <a:pPr algn="l"/>
            <a:r>
              <a:rPr lang="en-US" b="0" i="0" dirty="0">
                <a:solidFill>
                  <a:schemeClr val="bg1"/>
                </a:solidFill>
                <a:effectLst/>
                <a:latin typeface="Udemy Sans"/>
              </a:rPr>
              <a:t>but we can also restrict what gets copied here.</a:t>
            </a:r>
          </a:p>
          <a:p>
            <a:pPr algn="l"/>
            <a:r>
              <a:rPr lang="en-US" b="0" i="0" dirty="0">
                <a:solidFill>
                  <a:schemeClr val="bg1"/>
                </a:solidFill>
                <a:effectLst/>
                <a:latin typeface="Udemy Sans"/>
              </a:rPr>
              <a:t>And we do this by adding a </a:t>
            </a:r>
            <a:r>
              <a:rPr lang="en-US" dirty="0">
                <a:solidFill>
                  <a:schemeClr val="bg1"/>
                </a:solidFill>
                <a:latin typeface="Udemy Sans"/>
              </a:rPr>
              <a:t>“.</a:t>
            </a:r>
            <a:r>
              <a:rPr lang="en-US" dirty="0" err="1">
                <a:solidFill>
                  <a:schemeClr val="bg1"/>
                </a:solidFill>
                <a:latin typeface="Udemy Sans"/>
              </a:rPr>
              <a:t>d</a:t>
            </a:r>
            <a:r>
              <a:rPr lang="en-US" b="0" i="0" dirty="0" err="1">
                <a:solidFill>
                  <a:schemeClr val="bg1"/>
                </a:solidFill>
                <a:effectLst/>
                <a:latin typeface="Udemy Sans"/>
              </a:rPr>
              <a:t>ockerignore</a:t>
            </a:r>
            <a:r>
              <a:rPr lang="en-US" b="0" i="0" dirty="0">
                <a:solidFill>
                  <a:schemeClr val="bg1"/>
                </a:solidFill>
                <a:effectLst/>
                <a:latin typeface="Udemy Sans"/>
              </a:rPr>
              <a:t>” file here.</a:t>
            </a:r>
          </a:p>
          <a:p>
            <a:pPr algn="l"/>
            <a:r>
              <a:rPr lang="en-US" dirty="0">
                <a:solidFill>
                  <a:schemeClr val="bg1"/>
                </a:solidFill>
                <a:latin typeface="Udemy Sans"/>
              </a:rPr>
              <a:t>T</a:t>
            </a:r>
            <a:r>
              <a:rPr lang="en-US" b="0" i="0" dirty="0">
                <a:solidFill>
                  <a:schemeClr val="bg1"/>
                </a:solidFill>
                <a:effectLst/>
                <a:latin typeface="Udemy Sans"/>
              </a:rPr>
              <a:t>he dot at the beginning is important</a:t>
            </a:r>
          </a:p>
        </p:txBody>
      </p:sp>
      <p:cxnSp>
        <p:nvCxnSpPr>
          <p:cNvPr id="28" name="Connettore 2 27">
            <a:extLst>
              <a:ext uri="{FF2B5EF4-FFF2-40B4-BE49-F238E27FC236}">
                <a16:creationId xmlns:a16="http://schemas.microsoft.com/office/drawing/2014/main" id="{68733EDC-61F7-A5B8-06D1-0F3825FE5061}"/>
              </a:ext>
            </a:extLst>
          </p:cNvPr>
          <p:cNvCxnSpPr>
            <a:cxnSpLocks/>
          </p:cNvCxnSpPr>
          <p:nvPr/>
        </p:nvCxnSpPr>
        <p:spPr>
          <a:xfrm flipH="1" flipV="1">
            <a:off x="1453577" y="3211365"/>
            <a:ext cx="1985174" cy="1545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F1B62B82-52D5-BAA9-4A0D-0E745DF37CF1}"/>
              </a:ext>
            </a:extLst>
          </p:cNvPr>
          <p:cNvPicPr>
            <a:picLocks noChangeAspect="1"/>
          </p:cNvPicPr>
          <p:nvPr/>
        </p:nvPicPr>
        <p:blipFill>
          <a:blip r:embed="rId9"/>
          <a:stretch>
            <a:fillRect/>
          </a:stretch>
        </p:blipFill>
        <p:spPr>
          <a:xfrm>
            <a:off x="863289" y="1327202"/>
            <a:ext cx="1539914" cy="2625661"/>
          </a:xfrm>
          <a:prstGeom prst="rect">
            <a:avLst/>
          </a:prstGeom>
        </p:spPr>
      </p:pic>
      <p:cxnSp>
        <p:nvCxnSpPr>
          <p:cNvPr id="32" name="Connettore 2 31">
            <a:extLst>
              <a:ext uri="{FF2B5EF4-FFF2-40B4-BE49-F238E27FC236}">
                <a16:creationId xmlns:a16="http://schemas.microsoft.com/office/drawing/2014/main" id="{21ED046C-BB8E-D01B-BEE6-14D39229F770}"/>
              </a:ext>
            </a:extLst>
          </p:cNvPr>
          <p:cNvCxnSpPr>
            <a:cxnSpLocks/>
          </p:cNvCxnSpPr>
          <p:nvPr/>
        </p:nvCxnSpPr>
        <p:spPr>
          <a:xfrm flipH="1" flipV="1">
            <a:off x="1642785" y="3211365"/>
            <a:ext cx="1948366" cy="1698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Immagine 34">
            <a:extLst>
              <a:ext uri="{FF2B5EF4-FFF2-40B4-BE49-F238E27FC236}">
                <a16:creationId xmlns:a16="http://schemas.microsoft.com/office/drawing/2014/main" id="{FAC15607-2028-E265-932E-D085780046E3}"/>
              </a:ext>
            </a:extLst>
          </p:cNvPr>
          <p:cNvPicPr>
            <a:picLocks noChangeAspect="1"/>
          </p:cNvPicPr>
          <p:nvPr/>
        </p:nvPicPr>
        <p:blipFill>
          <a:blip r:embed="rId10"/>
          <a:stretch>
            <a:fillRect/>
          </a:stretch>
        </p:blipFill>
        <p:spPr>
          <a:xfrm>
            <a:off x="347464" y="867615"/>
            <a:ext cx="8676021" cy="5692022"/>
          </a:xfrm>
          <a:prstGeom prst="rect">
            <a:avLst/>
          </a:prstGeom>
        </p:spPr>
      </p:pic>
      <p:pic>
        <p:nvPicPr>
          <p:cNvPr id="37" name="Immagine 36">
            <a:extLst>
              <a:ext uri="{FF2B5EF4-FFF2-40B4-BE49-F238E27FC236}">
                <a16:creationId xmlns:a16="http://schemas.microsoft.com/office/drawing/2014/main" id="{818F5593-7FF6-B8CF-15C2-9F86D878D017}"/>
              </a:ext>
            </a:extLst>
          </p:cNvPr>
          <p:cNvPicPr>
            <a:picLocks noChangeAspect="1"/>
          </p:cNvPicPr>
          <p:nvPr/>
        </p:nvPicPr>
        <p:blipFill>
          <a:blip r:embed="rId11"/>
          <a:stretch>
            <a:fillRect/>
          </a:stretch>
        </p:blipFill>
        <p:spPr>
          <a:xfrm>
            <a:off x="3113444" y="1744246"/>
            <a:ext cx="1714739" cy="276264"/>
          </a:xfrm>
          <a:prstGeom prst="rect">
            <a:avLst/>
          </a:prstGeom>
        </p:spPr>
      </p:pic>
      <p:sp>
        <p:nvSpPr>
          <p:cNvPr id="39" name="CasellaDiTesto 38">
            <a:extLst>
              <a:ext uri="{FF2B5EF4-FFF2-40B4-BE49-F238E27FC236}">
                <a16:creationId xmlns:a16="http://schemas.microsoft.com/office/drawing/2014/main" id="{B887435E-3D25-D7EE-11D3-65C8ED1686FA}"/>
              </a:ext>
            </a:extLst>
          </p:cNvPr>
          <p:cNvSpPr txBox="1"/>
          <p:nvPr/>
        </p:nvSpPr>
        <p:spPr>
          <a:xfrm>
            <a:off x="4241568" y="2305482"/>
            <a:ext cx="4572000"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if a node modules folder would exist here,</a:t>
            </a:r>
          </a:p>
          <a:p>
            <a:pPr algn="l"/>
            <a:r>
              <a:rPr lang="en-US" b="0" i="0" dirty="0">
                <a:solidFill>
                  <a:schemeClr val="bg1"/>
                </a:solidFill>
                <a:effectLst/>
                <a:latin typeface="Udemy Sans"/>
              </a:rPr>
              <a:t>which it doesn’t, but which would be the case,</a:t>
            </a:r>
          </a:p>
          <a:p>
            <a:pPr algn="l"/>
            <a:r>
              <a:rPr lang="en-US" b="0" i="0" dirty="0">
                <a:solidFill>
                  <a:schemeClr val="bg1"/>
                </a:solidFill>
                <a:effectLst/>
                <a:latin typeface="Udemy Sans"/>
              </a:rPr>
              <a:t>if they would run </a:t>
            </a:r>
            <a:r>
              <a:rPr lang="en-US" b="0" i="0" dirty="0" err="1">
                <a:solidFill>
                  <a:schemeClr val="bg1"/>
                </a:solidFill>
                <a:effectLst/>
                <a:latin typeface="Udemy Sans"/>
              </a:rPr>
              <a:t>npm</a:t>
            </a:r>
            <a:r>
              <a:rPr lang="en-US" b="0" i="0" dirty="0">
                <a:solidFill>
                  <a:schemeClr val="bg1"/>
                </a:solidFill>
                <a:effectLst/>
                <a:latin typeface="Udemy Sans"/>
              </a:rPr>
              <a:t> install on my host machine, in this project folder, </a:t>
            </a:r>
            <a:r>
              <a:rPr lang="en-US" b="0" i="0" u="sng" dirty="0">
                <a:solidFill>
                  <a:schemeClr val="bg1"/>
                </a:solidFill>
                <a:effectLst/>
                <a:latin typeface="Udemy Sans"/>
              </a:rPr>
              <a:t>that such a folder is not getting copied into the image.</a:t>
            </a:r>
          </a:p>
          <a:p>
            <a:pPr algn="l"/>
            <a:r>
              <a:rPr lang="en-US" b="0" i="0" dirty="0">
                <a:solidFill>
                  <a:schemeClr val="bg1"/>
                </a:solidFill>
                <a:effectLst/>
                <a:latin typeface="Udemy Sans"/>
              </a:rPr>
              <a:t>Because if we would copy it in,</a:t>
            </a:r>
            <a:r>
              <a:rPr lang="en-US" dirty="0">
                <a:solidFill>
                  <a:schemeClr val="bg1"/>
                </a:solidFill>
                <a:latin typeface="Udemy Sans"/>
              </a:rPr>
              <a:t> </a:t>
            </a:r>
            <a:r>
              <a:rPr lang="en-US" b="0" i="0" dirty="0">
                <a:solidFill>
                  <a:schemeClr val="bg1"/>
                </a:solidFill>
                <a:effectLst/>
                <a:latin typeface="Udemy Sans"/>
              </a:rPr>
              <a:t>we would overwrite the node modules folder which is created inside of the image with </a:t>
            </a:r>
            <a:r>
              <a:rPr lang="en-US" b="0" i="0" dirty="0" err="1">
                <a:solidFill>
                  <a:schemeClr val="bg1"/>
                </a:solidFill>
                <a:effectLst/>
                <a:latin typeface="Udemy Sans"/>
              </a:rPr>
              <a:t>npm</a:t>
            </a:r>
            <a:r>
              <a:rPr lang="en-US" b="0" i="0" dirty="0">
                <a:solidFill>
                  <a:schemeClr val="bg1"/>
                </a:solidFill>
                <a:effectLst/>
                <a:latin typeface="Udemy Sans"/>
              </a:rPr>
              <a:t> install.</a:t>
            </a:r>
          </a:p>
          <a:p>
            <a:pPr algn="l"/>
            <a:r>
              <a:rPr lang="en-US" b="0" i="0" dirty="0">
                <a:solidFill>
                  <a:schemeClr val="bg1"/>
                </a:solidFill>
                <a:effectLst/>
                <a:latin typeface="Udemy Sans"/>
              </a:rPr>
              <a:t>And that's bad,</a:t>
            </a:r>
          </a:p>
          <a:p>
            <a:pPr algn="l"/>
            <a:r>
              <a:rPr lang="en-US" b="0" i="0" dirty="0">
                <a:solidFill>
                  <a:schemeClr val="bg1"/>
                </a:solidFill>
                <a:effectLst/>
                <a:latin typeface="Udemy Sans"/>
              </a:rPr>
              <a:t>because our locally existing node modules folder</a:t>
            </a:r>
            <a:r>
              <a:rPr lang="en-US" dirty="0">
                <a:solidFill>
                  <a:schemeClr val="bg1"/>
                </a:solidFill>
                <a:latin typeface="Udemy Sans"/>
              </a:rPr>
              <a:t> </a:t>
            </a:r>
            <a:r>
              <a:rPr lang="en-US" b="0" i="0" dirty="0">
                <a:solidFill>
                  <a:schemeClr val="bg1"/>
                </a:solidFill>
                <a:effectLst/>
                <a:latin typeface="Udemy Sans"/>
              </a:rPr>
              <a:t>could be outdated.</a:t>
            </a:r>
          </a:p>
        </p:txBody>
      </p:sp>
      <p:cxnSp>
        <p:nvCxnSpPr>
          <p:cNvPr id="41" name="Connettore 2 40">
            <a:extLst>
              <a:ext uri="{FF2B5EF4-FFF2-40B4-BE49-F238E27FC236}">
                <a16:creationId xmlns:a16="http://schemas.microsoft.com/office/drawing/2014/main" id="{7B22F3BE-113E-5368-882A-E886E43364F6}"/>
              </a:ext>
            </a:extLst>
          </p:cNvPr>
          <p:cNvCxnSpPr/>
          <p:nvPr/>
        </p:nvCxnSpPr>
        <p:spPr>
          <a:xfrm flipH="1" flipV="1">
            <a:off x="2191181" y="2128897"/>
            <a:ext cx="5693187" cy="28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7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1" grpId="0" animBg="1"/>
      <p:bldP spid="23" grpId="0" animBg="1"/>
      <p:bldP spid="24" grpId="0" animBg="1"/>
      <p:bldP spid="26"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A24D0859-F40C-B81E-4214-A36B4CF80BEA}"/>
              </a:ext>
            </a:extLst>
          </p:cNvPr>
          <p:cNvPicPr>
            <a:picLocks noChangeAspect="1"/>
          </p:cNvPicPr>
          <p:nvPr/>
        </p:nvPicPr>
        <p:blipFill>
          <a:blip r:embed="rId3"/>
          <a:stretch>
            <a:fillRect/>
          </a:stretch>
        </p:blipFill>
        <p:spPr>
          <a:xfrm>
            <a:off x="1547664" y="1988840"/>
            <a:ext cx="5553850" cy="2695951"/>
          </a:xfrm>
          <a:prstGeom prst="rect">
            <a:avLst/>
          </a:prstGeom>
        </p:spPr>
      </p:pic>
      <p:graphicFrame>
        <p:nvGraphicFramePr>
          <p:cNvPr id="3" name="Diagramma 2"/>
          <p:cNvGraphicFramePr/>
          <p:nvPr>
            <p:extLst>
              <p:ext uri="{D42A27DB-BD31-4B8C-83A1-F6EECF244321}">
                <p14:modId xmlns:p14="http://schemas.microsoft.com/office/powerpoint/2010/main" val="157545622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1B7D54B1-809E-10D9-191F-957ECDF17D4B}"/>
              </a:ext>
            </a:extLst>
          </p:cNvPr>
          <p:cNvSpPr txBox="1"/>
          <p:nvPr/>
        </p:nvSpPr>
        <p:spPr>
          <a:xfrm>
            <a:off x="2286000" y="866134"/>
            <a:ext cx="4572000"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 We have two options that we</a:t>
            </a:r>
            <a:r>
              <a:rPr lang="en-US" dirty="0">
                <a:solidFill>
                  <a:schemeClr val="bg1"/>
                </a:solidFill>
                <a:latin typeface="Udemy Sans"/>
              </a:rPr>
              <a:t> </a:t>
            </a:r>
            <a:r>
              <a:rPr lang="en-US" b="0" i="0" dirty="0">
                <a:solidFill>
                  <a:schemeClr val="bg1"/>
                </a:solidFill>
                <a:effectLst/>
                <a:latin typeface="Udemy Sans"/>
              </a:rPr>
              <a:t>can set in our Docker file</a:t>
            </a:r>
            <a:r>
              <a:rPr lang="en-US" dirty="0">
                <a:solidFill>
                  <a:schemeClr val="bg1"/>
                </a:solidFill>
                <a:latin typeface="Udemy Sans"/>
              </a:rPr>
              <a:t> </a:t>
            </a:r>
            <a:r>
              <a:rPr lang="en-US" b="0" i="0" dirty="0">
                <a:solidFill>
                  <a:schemeClr val="bg1"/>
                </a:solidFill>
                <a:effectLst/>
                <a:latin typeface="Udemy Sans"/>
              </a:rPr>
              <a:t>and on our docker build and docker run commands</a:t>
            </a:r>
          </a:p>
        </p:txBody>
      </p:sp>
      <p:pic>
        <p:nvPicPr>
          <p:cNvPr id="10" name="Immagine 9">
            <a:extLst>
              <a:ext uri="{FF2B5EF4-FFF2-40B4-BE49-F238E27FC236}">
                <a16:creationId xmlns:a16="http://schemas.microsoft.com/office/drawing/2014/main" id="{ED4EABC0-EAE4-BE87-96DB-5B25D97A39CF}"/>
              </a:ext>
            </a:extLst>
          </p:cNvPr>
          <p:cNvPicPr>
            <a:picLocks noChangeAspect="1"/>
          </p:cNvPicPr>
          <p:nvPr/>
        </p:nvPicPr>
        <p:blipFill>
          <a:blip r:embed="rId9"/>
          <a:stretch>
            <a:fillRect/>
          </a:stretch>
        </p:blipFill>
        <p:spPr>
          <a:xfrm>
            <a:off x="1581536" y="1988840"/>
            <a:ext cx="5553851" cy="2663136"/>
          </a:xfrm>
          <a:prstGeom prst="rect">
            <a:avLst/>
          </a:prstGeom>
        </p:spPr>
      </p:pic>
      <p:sp>
        <p:nvSpPr>
          <p:cNvPr id="12" name="CasellaDiTesto 11">
            <a:extLst>
              <a:ext uri="{FF2B5EF4-FFF2-40B4-BE49-F238E27FC236}">
                <a16:creationId xmlns:a16="http://schemas.microsoft.com/office/drawing/2014/main" id="{1C27CF0A-47D7-3E5A-EE38-1361EE09E74E}"/>
              </a:ext>
            </a:extLst>
          </p:cNvPr>
          <p:cNvSpPr txBox="1"/>
          <p:nvPr/>
        </p:nvSpPr>
        <p:spPr>
          <a:xfrm>
            <a:off x="346246" y="4762125"/>
            <a:ext cx="4572000" cy="2031325"/>
          </a:xfrm>
          <a:prstGeom prst="rect">
            <a:avLst/>
          </a:prstGeom>
          <a:solidFill>
            <a:schemeClr val="accent1"/>
          </a:solidFill>
        </p:spPr>
        <p:txBody>
          <a:bodyPr wrap="square">
            <a:spAutoFit/>
          </a:bodyPr>
          <a:lstStyle/>
          <a:p>
            <a:r>
              <a:rPr lang="en-US" b="1" i="0" u="sng" dirty="0">
                <a:solidFill>
                  <a:schemeClr val="bg1"/>
                </a:solidFill>
                <a:effectLst>
                  <a:outerShdw blurRad="38100" dist="38100" dir="2700000" algn="tl">
                    <a:srgbClr val="000000">
                      <a:alpha val="43137"/>
                    </a:srgbClr>
                  </a:outerShdw>
                </a:effectLst>
                <a:latin typeface="Udemy Sans"/>
              </a:rPr>
              <a:t>Arguments</a:t>
            </a:r>
            <a:r>
              <a:rPr lang="en-US" b="0" i="0" dirty="0">
                <a:solidFill>
                  <a:schemeClr val="bg1"/>
                </a:solidFill>
                <a:effectLst/>
                <a:latin typeface="Udemy Sans"/>
              </a:rPr>
              <a:t> allow you to set variables in your </a:t>
            </a:r>
            <a:r>
              <a:rPr lang="en-US" b="0" i="0" dirty="0" err="1">
                <a:solidFill>
                  <a:schemeClr val="bg1"/>
                </a:solidFill>
                <a:effectLst/>
                <a:latin typeface="Udemy Sans"/>
              </a:rPr>
              <a:t>Dockerfile</a:t>
            </a:r>
            <a:r>
              <a:rPr lang="en-US" b="0" i="0" dirty="0">
                <a:solidFill>
                  <a:schemeClr val="bg1"/>
                </a:solidFill>
                <a:effectLst/>
                <a:latin typeface="Udemy Sans"/>
              </a:rPr>
              <a:t> which you can use in there </a:t>
            </a:r>
            <a:r>
              <a:rPr lang="en-US" dirty="0">
                <a:solidFill>
                  <a:schemeClr val="bg1"/>
                </a:solidFill>
              </a:rPr>
              <a:t>to put different values into certain </a:t>
            </a:r>
            <a:r>
              <a:rPr lang="en-US" dirty="0" err="1">
                <a:solidFill>
                  <a:schemeClr val="bg1"/>
                </a:solidFill>
              </a:rPr>
              <a:t>Dockerfile</a:t>
            </a:r>
            <a:r>
              <a:rPr lang="en-US" dirty="0">
                <a:solidFill>
                  <a:schemeClr val="bg1"/>
                </a:solidFill>
              </a:rPr>
              <a:t> instructions based on arguments that are provided with </a:t>
            </a:r>
            <a:r>
              <a:rPr lang="en-US" dirty="0">
                <a:solidFill>
                  <a:schemeClr val="bg1"/>
                </a:solidFill>
                <a:effectLst>
                  <a:outerShdw blurRad="38100" dist="38100" dir="2700000" algn="tl">
                    <a:srgbClr val="000000">
                      <a:alpha val="43137"/>
                    </a:srgbClr>
                  </a:outerShdw>
                </a:effectLst>
              </a:rPr>
              <a:t>the --build-</a:t>
            </a:r>
            <a:r>
              <a:rPr lang="en-US" dirty="0" err="1">
                <a:solidFill>
                  <a:schemeClr val="bg1"/>
                </a:solidFill>
                <a:effectLst>
                  <a:outerShdw blurRad="38100" dist="38100" dir="2700000" algn="tl">
                    <a:srgbClr val="000000">
                      <a:alpha val="43137"/>
                    </a:srgbClr>
                  </a:outerShdw>
                </a:effectLst>
              </a:rPr>
              <a:t>arg</a:t>
            </a:r>
            <a:r>
              <a:rPr lang="en-US" dirty="0">
                <a:solidFill>
                  <a:schemeClr val="bg1"/>
                </a:solidFill>
                <a:effectLst>
                  <a:outerShdw blurRad="38100" dist="38100" dir="2700000" algn="tl">
                    <a:srgbClr val="000000">
                      <a:alpha val="43137"/>
                    </a:srgbClr>
                  </a:outerShdw>
                </a:effectLst>
              </a:rPr>
              <a:t> </a:t>
            </a:r>
            <a:r>
              <a:rPr lang="en-US" dirty="0">
                <a:solidFill>
                  <a:schemeClr val="bg1"/>
                </a:solidFill>
              </a:rPr>
              <a:t>option when you run docker build.</a:t>
            </a:r>
          </a:p>
          <a:p>
            <a:pPr algn="l"/>
            <a:endParaRPr lang="en-US" b="0" i="0" dirty="0">
              <a:solidFill>
                <a:schemeClr val="bg1"/>
              </a:solidFill>
              <a:effectLst/>
              <a:latin typeface="Udemy Sans"/>
            </a:endParaRPr>
          </a:p>
        </p:txBody>
      </p:sp>
      <p:pic>
        <p:nvPicPr>
          <p:cNvPr id="15" name="Immagine 14">
            <a:extLst>
              <a:ext uri="{FF2B5EF4-FFF2-40B4-BE49-F238E27FC236}">
                <a16:creationId xmlns:a16="http://schemas.microsoft.com/office/drawing/2014/main" id="{965C00FB-979D-4C8E-6BAB-F86577D8387D}"/>
              </a:ext>
            </a:extLst>
          </p:cNvPr>
          <p:cNvPicPr>
            <a:picLocks noChangeAspect="1"/>
          </p:cNvPicPr>
          <p:nvPr/>
        </p:nvPicPr>
        <p:blipFill>
          <a:blip r:embed="rId10"/>
          <a:stretch>
            <a:fillRect/>
          </a:stretch>
        </p:blipFill>
        <p:spPr>
          <a:xfrm>
            <a:off x="1533904" y="3336815"/>
            <a:ext cx="2591162" cy="743054"/>
          </a:xfrm>
          <a:prstGeom prst="rect">
            <a:avLst/>
          </a:prstGeom>
        </p:spPr>
      </p:pic>
      <p:pic>
        <p:nvPicPr>
          <p:cNvPr id="17" name="Immagine 16">
            <a:extLst>
              <a:ext uri="{FF2B5EF4-FFF2-40B4-BE49-F238E27FC236}">
                <a16:creationId xmlns:a16="http://schemas.microsoft.com/office/drawing/2014/main" id="{AB952792-45A5-1D44-4C54-0513A46F4F44}"/>
              </a:ext>
            </a:extLst>
          </p:cNvPr>
          <p:cNvPicPr>
            <a:picLocks noChangeAspect="1"/>
          </p:cNvPicPr>
          <p:nvPr/>
        </p:nvPicPr>
        <p:blipFill>
          <a:blip r:embed="rId11"/>
          <a:stretch>
            <a:fillRect/>
          </a:stretch>
        </p:blipFill>
        <p:spPr>
          <a:xfrm>
            <a:off x="1581536" y="4016616"/>
            <a:ext cx="2495898" cy="657317"/>
          </a:xfrm>
          <a:prstGeom prst="rect">
            <a:avLst/>
          </a:prstGeom>
        </p:spPr>
      </p:pic>
      <p:pic>
        <p:nvPicPr>
          <p:cNvPr id="19" name="Immagine 18">
            <a:extLst>
              <a:ext uri="{FF2B5EF4-FFF2-40B4-BE49-F238E27FC236}">
                <a16:creationId xmlns:a16="http://schemas.microsoft.com/office/drawing/2014/main" id="{4F2CF867-96B1-4C86-BB68-8E3E3393ED0B}"/>
              </a:ext>
            </a:extLst>
          </p:cNvPr>
          <p:cNvPicPr>
            <a:picLocks noChangeAspect="1"/>
          </p:cNvPicPr>
          <p:nvPr/>
        </p:nvPicPr>
        <p:blipFill>
          <a:blip r:embed="rId12"/>
          <a:stretch>
            <a:fillRect/>
          </a:stretch>
        </p:blipFill>
        <p:spPr>
          <a:xfrm>
            <a:off x="1541785" y="2010499"/>
            <a:ext cx="5593601" cy="2693216"/>
          </a:xfrm>
          <a:prstGeom prst="rect">
            <a:avLst/>
          </a:prstGeom>
        </p:spPr>
      </p:pic>
      <p:sp>
        <p:nvSpPr>
          <p:cNvPr id="22" name="CasellaDiTesto 21">
            <a:extLst>
              <a:ext uri="{FF2B5EF4-FFF2-40B4-BE49-F238E27FC236}">
                <a16:creationId xmlns:a16="http://schemas.microsoft.com/office/drawing/2014/main" id="{16903816-1B31-FFC6-C313-775CF5526808}"/>
              </a:ext>
            </a:extLst>
          </p:cNvPr>
          <p:cNvSpPr txBox="1"/>
          <p:nvPr/>
        </p:nvSpPr>
        <p:spPr>
          <a:xfrm>
            <a:off x="4918246" y="4762125"/>
            <a:ext cx="4248472" cy="2031325"/>
          </a:xfrm>
          <a:prstGeom prst="rect">
            <a:avLst/>
          </a:prstGeom>
          <a:solidFill>
            <a:schemeClr val="accent1"/>
          </a:solidFill>
        </p:spPr>
        <p:txBody>
          <a:bodyPr wrap="square">
            <a:spAutoFit/>
          </a:bodyPr>
          <a:lstStyle/>
          <a:p>
            <a:pPr algn="l"/>
            <a:r>
              <a:rPr lang="en-US" b="1" i="0" dirty="0">
                <a:solidFill>
                  <a:schemeClr val="bg1"/>
                </a:solidFill>
                <a:effectLst>
                  <a:outerShdw blurRad="38100" dist="38100" dir="2700000" algn="tl">
                    <a:srgbClr val="000000">
                      <a:alpha val="43137"/>
                    </a:srgbClr>
                  </a:outerShdw>
                </a:effectLst>
                <a:latin typeface="Udemy Sans"/>
              </a:rPr>
              <a:t>Environment</a:t>
            </a:r>
            <a:r>
              <a:rPr lang="en-US" b="0" i="0" dirty="0">
                <a:solidFill>
                  <a:schemeClr val="bg1"/>
                </a:solidFill>
                <a:effectLst/>
                <a:latin typeface="Udemy Sans"/>
              </a:rPr>
              <a:t> variables are available inside of a </a:t>
            </a:r>
            <a:r>
              <a:rPr lang="en-US" b="0" i="0" dirty="0" err="1">
                <a:solidFill>
                  <a:schemeClr val="bg1"/>
                </a:solidFill>
                <a:effectLst/>
                <a:latin typeface="Udemy Sans"/>
              </a:rPr>
              <a:t>Dockerfile</a:t>
            </a:r>
            <a:r>
              <a:rPr lang="en-US" b="0" i="0" dirty="0">
                <a:solidFill>
                  <a:schemeClr val="bg1"/>
                </a:solidFill>
                <a:effectLst/>
                <a:latin typeface="Udemy Sans"/>
              </a:rPr>
              <a:t> like </a:t>
            </a:r>
            <a:r>
              <a:rPr lang="en-US" b="0" i="0" dirty="0" err="1">
                <a:solidFill>
                  <a:schemeClr val="bg1"/>
                </a:solidFill>
                <a:effectLst/>
                <a:latin typeface="Udemy Sans"/>
              </a:rPr>
              <a:t>arg</a:t>
            </a:r>
            <a:r>
              <a:rPr lang="en-US" b="0" i="0" dirty="0">
                <a:solidFill>
                  <a:schemeClr val="bg1"/>
                </a:solidFill>
                <a:effectLst/>
                <a:latin typeface="Udemy Sans"/>
              </a:rPr>
              <a:t>, but </a:t>
            </a:r>
            <a:r>
              <a:rPr lang="en-US" b="0" i="0" dirty="0" err="1">
                <a:solidFill>
                  <a:schemeClr val="bg1"/>
                </a:solidFill>
                <a:effectLst/>
                <a:latin typeface="Udemy Sans"/>
              </a:rPr>
              <a:t>args</a:t>
            </a:r>
            <a:r>
              <a:rPr lang="en-US" b="0" i="0" dirty="0">
                <a:solidFill>
                  <a:schemeClr val="bg1"/>
                </a:solidFill>
                <a:effectLst/>
                <a:latin typeface="Udemy Sans"/>
              </a:rPr>
              <a:t> are available in your entire application code in your running </a:t>
            </a:r>
            <a:r>
              <a:rPr lang="en-US" b="0" i="0" dirty="0" err="1">
                <a:solidFill>
                  <a:schemeClr val="bg1"/>
                </a:solidFill>
                <a:effectLst/>
                <a:latin typeface="Udemy Sans"/>
              </a:rPr>
              <a:t>applicationand</a:t>
            </a:r>
            <a:r>
              <a:rPr lang="en-US" b="0" i="0" dirty="0">
                <a:solidFill>
                  <a:schemeClr val="bg1"/>
                </a:solidFill>
                <a:effectLst/>
                <a:latin typeface="Udemy Sans"/>
              </a:rPr>
              <a:t> you can set them with the </a:t>
            </a:r>
            <a:r>
              <a:rPr lang="en-US" b="0" i="0" dirty="0">
                <a:solidFill>
                  <a:schemeClr val="bg1"/>
                </a:solidFill>
                <a:effectLst>
                  <a:outerShdw blurRad="38100" dist="38100" dir="2700000" algn="tl">
                    <a:srgbClr val="000000">
                      <a:alpha val="43137"/>
                    </a:srgbClr>
                  </a:outerShdw>
                </a:effectLst>
                <a:latin typeface="Udemy Sans"/>
              </a:rPr>
              <a:t>env</a:t>
            </a:r>
            <a:r>
              <a:rPr lang="en-US" b="0" i="0" dirty="0">
                <a:solidFill>
                  <a:schemeClr val="bg1"/>
                </a:solidFill>
                <a:effectLst/>
                <a:latin typeface="Udemy Sans"/>
              </a:rPr>
              <a:t> option inside of a </a:t>
            </a:r>
            <a:r>
              <a:rPr lang="en-US" b="0" i="0" dirty="0" err="1">
                <a:solidFill>
                  <a:schemeClr val="bg1"/>
                </a:solidFill>
                <a:effectLst/>
                <a:latin typeface="Udemy Sans"/>
              </a:rPr>
              <a:t>Dockerfile</a:t>
            </a:r>
            <a:r>
              <a:rPr lang="en-US" b="0" i="0" dirty="0">
                <a:solidFill>
                  <a:schemeClr val="bg1"/>
                </a:solidFill>
                <a:effectLst/>
                <a:latin typeface="Udemy Sans"/>
              </a:rPr>
              <a:t>,</a:t>
            </a:r>
            <a:endParaRPr lang="en-US" dirty="0">
              <a:solidFill>
                <a:schemeClr val="bg1"/>
              </a:solidFill>
              <a:latin typeface="Udemy Sans"/>
            </a:endParaRPr>
          </a:p>
          <a:p>
            <a:pPr algn="l"/>
            <a:endParaRPr lang="en-US" b="0" i="0" dirty="0">
              <a:solidFill>
                <a:schemeClr val="bg1"/>
              </a:solidFill>
              <a:effectLst/>
              <a:latin typeface="Udemy Sans"/>
            </a:endParaRPr>
          </a:p>
        </p:txBody>
      </p:sp>
      <p:pic>
        <p:nvPicPr>
          <p:cNvPr id="30" name="Immagine 29">
            <a:extLst>
              <a:ext uri="{FF2B5EF4-FFF2-40B4-BE49-F238E27FC236}">
                <a16:creationId xmlns:a16="http://schemas.microsoft.com/office/drawing/2014/main" id="{1A6AC08A-FBA1-93AD-C746-5EA2AAB78AE0}"/>
              </a:ext>
            </a:extLst>
          </p:cNvPr>
          <p:cNvPicPr>
            <a:picLocks noChangeAspect="1"/>
          </p:cNvPicPr>
          <p:nvPr/>
        </p:nvPicPr>
        <p:blipFill>
          <a:blip r:embed="rId13"/>
          <a:stretch>
            <a:fillRect/>
          </a:stretch>
        </p:blipFill>
        <p:spPr>
          <a:xfrm>
            <a:off x="4593907" y="3320408"/>
            <a:ext cx="2296759" cy="1239383"/>
          </a:xfrm>
          <a:prstGeom prst="rect">
            <a:avLst/>
          </a:prstGeom>
        </p:spPr>
      </p:pic>
      <p:sp>
        <p:nvSpPr>
          <p:cNvPr id="34" name="CasellaDiTesto 33">
            <a:extLst>
              <a:ext uri="{FF2B5EF4-FFF2-40B4-BE49-F238E27FC236}">
                <a16:creationId xmlns:a16="http://schemas.microsoft.com/office/drawing/2014/main" id="{4109EDE0-17C8-EB05-1330-1F0DCFF8E6C8}"/>
              </a:ext>
            </a:extLst>
          </p:cNvPr>
          <p:cNvSpPr txBox="1"/>
          <p:nvPr/>
        </p:nvSpPr>
        <p:spPr>
          <a:xfrm>
            <a:off x="2290665" y="2136339"/>
            <a:ext cx="4581330" cy="2031325"/>
          </a:xfrm>
          <a:prstGeom prst="rect">
            <a:avLst/>
          </a:prstGeom>
          <a:solidFill>
            <a:schemeClr val="accent1"/>
          </a:solidFill>
        </p:spPr>
        <p:txBody>
          <a:bodyPr wrap="square">
            <a:spAutoFit/>
          </a:bodyPr>
          <a:lstStyle/>
          <a:p>
            <a:pPr algn="l"/>
            <a:r>
              <a:rPr lang="en-US" b="0" i="0" dirty="0">
                <a:solidFill>
                  <a:schemeClr val="bg1"/>
                </a:solidFill>
                <a:effectLst/>
                <a:latin typeface="Udemy Sans"/>
              </a:rPr>
              <a:t>And </a:t>
            </a:r>
            <a:r>
              <a:rPr lang="en-US" b="0" i="0" dirty="0" err="1">
                <a:solidFill>
                  <a:schemeClr val="bg1"/>
                </a:solidFill>
                <a:effectLst/>
                <a:latin typeface="Udemy Sans"/>
              </a:rPr>
              <a:t>args</a:t>
            </a:r>
            <a:r>
              <a:rPr lang="en-US" b="0" i="0" dirty="0">
                <a:solidFill>
                  <a:schemeClr val="bg1"/>
                </a:solidFill>
                <a:effectLst/>
                <a:latin typeface="Udemy Sans"/>
              </a:rPr>
              <a:t> and environment variables </a:t>
            </a:r>
            <a:r>
              <a:rPr lang="en-US" b="0" i="0" u="sng" dirty="0">
                <a:solidFill>
                  <a:schemeClr val="bg1"/>
                </a:solidFill>
                <a:effectLst/>
                <a:latin typeface="Udemy Sans"/>
              </a:rPr>
              <a:t>allow you to create more flexible images and containers </a:t>
            </a:r>
            <a:r>
              <a:rPr lang="en-US" b="0" i="0" dirty="0">
                <a:solidFill>
                  <a:schemeClr val="bg1"/>
                </a:solidFill>
                <a:effectLst/>
                <a:latin typeface="Udemy Sans"/>
              </a:rPr>
              <a:t>because you don't have to hard-code everything</a:t>
            </a:r>
            <a:r>
              <a:rPr lang="en-US" dirty="0">
                <a:solidFill>
                  <a:schemeClr val="bg1"/>
                </a:solidFill>
                <a:latin typeface="Udemy Sans"/>
              </a:rPr>
              <a:t> i</a:t>
            </a:r>
            <a:r>
              <a:rPr lang="en-US" b="0" i="0" dirty="0">
                <a:solidFill>
                  <a:schemeClr val="bg1"/>
                </a:solidFill>
                <a:effectLst/>
                <a:latin typeface="Udemy Sans"/>
              </a:rPr>
              <a:t>nto these containers and images.</a:t>
            </a:r>
          </a:p>
          <a:p>
            <a:pPr algn="l"/>
            <a:r>
              <a:rPr lang="en-US" b="0" i="0" dirty="0">
                <a:solidFill>
                  <a:schemeClr val="bg1"/>
                </a:solidFill>
                <a:effectLst/>
                <a:latin typeface="Udemy Sans"/>
              </a:rPr>
              <a:t>Instead, you can set it dynamically when you build an image or even only when you run a container</a:t>
            </a:r>
          </a:p>
        </p:txBody>
      </p:sp>
      <p:pic>
        <p:nvPicPr>
          <p:cNvPr id="38" name="Immagine 37">
            <a:extLst>
              <a:ext uri="{FF2B5EF4-FFF2-40B4-BE49-F238E27FC236}">
                <a16:creationId xmlns:a16="http://schemas.microsoft.com/office/drawing/2014/main" id="{2FD77042-99A3-DBAA-33A8-2DFE99E72368}"/>
              </a:ext>
            </a:extLst>
          </p:cNvPr>
          <p:cNvPicPr>
            <a:picLocks noChangeAspect="1"/>
          </p:cNvPicPr>
          <p:nvPr/>
        </p:nvPicPr>
        <p:blipFill>
          <a:blip r:embed="rId14"/>
          <a:stretch>
            <a:fillRect/>
          </a:stretch>
        </p:blipFill>
        <p:spPr>
          <a:xfrm>
            <a:off x="301904" y="778305"/>
            <a:ext cx="8584006" cy="5084206"/>
          </a:xfrm>
          <a:prstGeom prst="rect">
            <a:avLst/>
          </a:prstGeom>
        </p:spPr>
      </p:pic>
      <p:sp>
        <p:nvSpPr>
          <p:cNvPr id="40" name="Ovale 39">
            <a:extLst>
              <a:ext uri="{FF2B5EF4-FFF2-40B4-BE49-F238E27FC236}">
                <a16:creationId xmlns:a16="http://schemas.microsoft.com/office/drawing/2014/main" id="{24057C33-3629-96FB-1480-67428FD09ADC}"/>
              </a:ext>
            </a:extLst>
          </p:cNvPr>
          <p:cNvSpPr/>
          <p:nvPr/>
        </p:nvSpPr>
        <p:spPr>
          <a:xfrm>
            <a:off x="6934200" y="4387815"/>
            <a:ext cx="1127006" cy="285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2" name="Ovale 41">
            <a:extLst>
              <a:ext uri="{FF2B5EF4-FFF2-40B4-BE49-F238E27FC236}">
                <a16:creationId xmlns:a16="http://schemas.microsoft.com/office/drawing/2014/main" id="{F5877E59-3E35-DD16-73A8-E7DAA0F007A3}"/>
              </a:ext>
            </a:extLst>
          </p:cNvPr>
          <p:cNvSpPr/>
          <p:nvPr/>
        </p:nvSpPr>
        <p:spPr>
          <a:xfrm>
            <a:off x="7042482" y="4737366"/>
            <a:ext cx="1403624" cy="285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3" name="Ovale 42">
            <a:extLst>
              <a:ext uri="{FF2B5EF4-FFF2-40B4-BE49-F238E27FC236}">
                <a16:creationId xmlns:a16="http://schemas.microsoft.com/office/drawing/2014/main" id="{9CBFB823-E1C6-D160-EC76-6219A2F38A52}"/>
              </a:ext>
            </a:extLst>
          </p:cNvPr>
          <p:cNvSpPr/>
          <p:nvPr/>
        </p:nvSpPr>
        <p:spPr>
          <a:xfrm>
            <a:off x="540141" y="2742751"/>
            <a:ext cx="1127006" cy="230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5" name="Immagine 44">
            <a:extLst>
              <a:ext uri="{FF2B5EF4-FFF2-40B4-BE49-F238E27FC236}">
                <a16:creationId xmlns:a16="http://schemas.microsoft.com/office/drawing/2014/main" id="{B5B9C0CF-2201-13B6-1B00-8BEDFF5AAF55}"/>
              </a:ext>
            </a:extLst>
          </p:cNvPr>
          <p:cNvPicPr>
            <a:picLocks noChangeAspect="1"/>
          </p:cNvPicPr>
          <p:nvPr/>
        </p:nvPicPr>
        <p:blipFill>
          <a:blip r:embed="rId15"/>
          <a:stretch>
            <a:fillRect/>
          </a:stretch>
        </p:blipFill>
        <p:spPr>
          <a:xfrm>
            <a:off x="1862377" y="1210698"/>
            <a:ext cx="4477746" cy="2827764"/>
          </a:xfrm>
          <a:prstGeom prst="rect">
            <a:avLst/>
          </a:prstGeom>
        </p:spPr>
      </p:pic>
      <p:sp>
        <p:nvSpPr>
          <p:cNvPr id="46" name="Ovale 45">
            <a:extLst>
              <a:ext uri="{FF2B5EF4-FFF2-40B4-BE49-F238E27FC236}">
                <a16:creationId xmlns:a16="http://schemas.microsoft.com/office/drawing/2014/main" id="{4C7C05AC-8AD7-F6AD-1888-592243BAF9F0}"/>
              </a:ext>
            </a:extLst>
          </p:cNvPr>
          <p:cNvSpPr/>
          <p:nvPr/>
        </p:nvSpPr>
        <p:spPr>
          <a:xfrm>
            <a:off x="2123162" y="3831186"/>
            <a:ext cx="1127006" cy="2486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CasellaDiTesto 47">
            <a:extLst>
              <a:ext uri="{FF2B5EF4-FFF2-40B4-BE49-F238E27FC236}">
                <a16:creationId xmlns:a16="http://schemas.microsoft.com/office/drawing/2014/main" id="{3788A303-DDE7-9641-6758-722F188019D9}"/>
              </a:ext>
            </a:extLst>
          </p:cNvPr>
          <p:cNvSpPr txBox="1"/>
          <p:nvPr/>
        </p:nvSpPr>
        <p:spPr>
          <a:xfrm>
            <a:off x="4244688" y="2949252"/>
            <a:ext cx="4581330" cy="923330"/>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that's the default port for HTTP requests,</a:t>
            </a:r>
          </a:p>
          <a:p>
            <a:pPr algn="l"/>
            <a:r>
              <a:rPr lang="en-US" b="0" i="0" dirty="0">
                <a:solidFill>
                  <a:schemeClr val="bg1"/>
                </a:solidFill>
                <a:effectLst/>
                <a:latin typeface="Udemy Sans"/>
              </a:rPr>
              <a:t>but during development or for whatever reason, we might want change this</a:t>
            </a:r>
          </a:p>
        </p:txBody>
      </p:sp>
      <p:pic>
        <p:nvPicPr>
          <p:cNvPr id="50" name="Immagine 49">
            <a:extLst>
              <a:ext uri="{FF2B5EF4-FFF2-40B4-BE49-F238E27FC236}">
                <a16:creationId xmlns:a16="http://schemas.microsoft.com/office/drawing/2014/main" id="{96FF7CE0-0828-D7D9-CDA2-6F04CC352946}"/>
              </a:ext>
            </a:extLst>
          </p:cNvPr>
          <p:cNvPicPr>
            <a:picLocks noChangeAspect="1"/>
          </p:cNvPicPr>
          <p:nvPr/>
        </p:nvPicPr>
        <p:blipFill>
          <a:blip r:embed="rId16"/>
          <a:stretch>
            <a:fillRect/>
          </a:stretch>
        </p:blipFill>
        <p:spPr>
          <a:xfrm>
            <a:off x="2123162" y="3742901"/>
            <a:ext cx="2705478" cy="362001"/>
          </a:xfrm>
          <a:prstGeom prst="rect">
            <a:avLst/>
          </a:prstGeom>
        </p:spPr>
      </p:pic>
      <p:sp>
        <p:nvSpPr>
          <p:cNvPr id="51" name="Ovale 50">
            <a:extLst>
              <a:ext uri="{FF2B5EF4-FFF2-40B4-BE49-F238E27FC236}">
                <a16:creationId xmlns:a16="http://schemas.microsoft.com/office/drawing/2014/main" id="{1AAF687B-8089-F184-9F32-7213E8FD8E90}"/>
              </a:ext>
            </a:extLst>
          </p:cNvPr>
          <p:cNvSpPr/>
          <p:nvPr/>
        </p:nvSpPr>
        <p:spPr>
          <a:xfrm>
            <a:off x="1893642" y="3724922"/>
            <a:ext cx="3125293" cy="4393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2" name="Callout: linea con bordo e barra in risalto 51">
            <a:extLst>
              <a:ext uri="{FF2B5EF4-FFF2-40B4-BE49-F238E27FC236}">
                <a16:creationId xmlns:a16="http://schemas.microsoft.com/office/drawing/2014/main" id="{6979C958-34F6-1F05-2F69-322008AFF3A8}"/>
              </a:ext>
            </a:extLst>
          </p:cNvPr>
          <p:cNvSpPr/>
          <p:nvPr/>
        </p:nvSpPr>
        <p:spPr>
          <a:xfrm>
            <a:off x="4750843" y="1262870"/>
            <a:ext cx="1498374" cy="362001"/>
          </a:xfrm>
          <a:prstGeom prst="accentBorderCallout1">
            <a:avLst>
              <a:gd name="adj1" fmla="val 18750"/>
              <a:gd name="adj2" fmla="val -8333"/>
              <a:gd name="adj3" fmla="val 710482"/>
              <a:gd name="adj4" fmla="val -825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Oggetto</a:t>
            </a:r>
          </a:p>
        </p:txBody>
      </p:sp>
      <p:sp>
        <p:nvSpPr>
          <p:cNvPr id="53" name="Callout: linea con bordo e barra in risalto 52">
            <a:extLst>
              <a:ext uri="{FF2B5EF4-FFF2-40B4-BE49-F238E27FC236}">
                <a16:creationId xmlns:a16="http://schemas.microsoft.com/office/drawing/2014/main" id="{78C819AD-DF55-97EB-6FFD-DFED0B219398}"/>
              </a:ext>
            </a:extLst>
          </p:cNvPr>
          <p:cNvSpPr/>
          <p:nvPr/>
        </p:nvSpPr>
        <p:spPr>
          <a:xfrm>
            <a:off x="5222445" y="1584764"/>
            <a:ext cx="1498374" cy="362001"/>
          </a:xfrm>
          <a:prstGeom prst="accentBorderCallout1">
            <a:avLst>
              <a:gd name="adj1" fmla="val 18750"/>
              <a:gd name="adj2" fmla="val -8333"/>
              <a:gd name="adj3" fmla="val 625424"/>
              <a:gd name="adj4" fmla="val -80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Chiave</a:t>
            </a:r>
          </a:p>
        </p:txBody>
      </p:sp>
      <p:sp>
        <p:nvSpPr>
          <p:cNvPr id="54" name="Callout: linea con bordo e barra in risalto 53">
            <a:extLst>
              <a:ext uri="{FF2B5EF4-FFF2-40B4-BE49-F238E27FC236}">
                <a16:creationId xmlns:a16="http://schemas.microsoft.com/office/drawing/2014/main" id="{7E2626B1-D0A5-3DBE-EA55-38E38E6D3F24}"/>
              </a:ext>
            </a:extLst>
          </p:cNvPr>
          <p:cNvSpPr/>
          <p:nvPr/>
        </p:nvSpPr>
        <p:spPr>
          <a:xfrm>
            <a:off x="5924294" y="1923689"/>
            <a:ext cx="1498374" cy="362001"/>
          </a:xfrm>
          <a:prstGeom prst="accentBorderCallout1">
            <a:avLst>
              <a:gd name="adj1" fmla="val 18750"/>
              <a:gd name="adj2" fmla="val -8333"/>
              <a:gd name="adj3" fmla="val 524901"/>
              <a:gd name="adj4" fmla="val -96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Variabile</a:t>
            </a:r>
          </a:p>
        </p:txBody>
      </p:sp>
      <p:sp>
        <p:nvSpPr>
          <p:cNvPr id="56" name="CasellaDiTesto 55">
            <a:extLst>
              <a:ext uri="{FF2B5EF4-FFF2-40B4-BE49-F238E27FC236}">
                <a16:creationId xmlns:a16="http://schemas.microsoft.com/office/drawing/2014/main" id="{CE580B9E-BD97-DD62-1A67-7E82A013246E}"/>
              </a:ext>
            </a:extLst>
          </p:cNvPr>
          <p:cNvSpPr txBox="1"/>
          <p:nvPr/>
        </p:nvSpPr>
        <p:spPr>
          <a:xfrm>
            <a:off x="1263283" y="4114851"/>
            <a:ext cx="4581330" cy="646331"/>
          </a:xfrm>
          <a:prstGeom prst="rect">
            <a:avLst/>
          </a:prstGeom>
          <a:solidFill>
            <a:schemeClr val="accent1"/>
          </a:solidFill>
        </p:spPr>
        <p:txBody>
          <a:bodyPr wrap="square">
            <a:spAutoFit/>
          </a:bodyPr>
          <a:lstStyle/>
          <a:p>
            <a:r>
              <a:rPr lang="en-US" b="0" i="0" dirty="0">
                <a:solidFill>
                  <a:schemeClr val="bg1"/>
                </a:solidFill>
                <a:effectLst/>
                <a:latin typeface="Udemy Sans"/>
              </a:rPr>
              <a:t>at the moment, this environment variable is not set. We need to set it in the docker file</a:t>
            </a:r>
            <a:endParaRPr lang="it-IT" dirty="0">
              <a:solidFill>
                <a:schemeClr val="bg1"/>
              </a:solidFill>
            </a:endParaRPr>
          </a:p>
        </p:txBody>
      </p:sp>
      <p:pic>
        <p:nvPicPr>
          <p:cNvPr id="58" name="Immagine 57">
            <a:extLst>
              <a:ext uri="{FF2B5EF4-FFF2-40B4-BE49-F238E27FC236}">
                <a16:creationId xmlns:a16="http://schemas.microsoft.com/office/drawing/2014/main" id="{C2C7FB12-3FFE-68E9-5359-3526FB39280B}"/>
              </a:ext>
            </a:extLst>
          </p:cNvPr>
          <p:cNvPicPr>
            <a:picLocks noChangeAspect="1"/>
          </p:cNvPicPr>
          <p:nvPr/>
        </p:nvPicPr>
        <p:blipFill>
          <a:blip r:embed="rId17"/>
          <a:stretch>
            <a:fillRect/>
          </a:stretch>
        </p:blipFill>
        <p:spPr>
          <a:xfrm>
            <a:off x="326868" y="778305"/>
            <a:ext cx="8541110" cy="5036193"/>
          </a:xfrm>
          <a:prstGeom prst="rect">
            <a:avLst/>
          </a:prstGeom>
        </p:spPr>
      </p:pic>
      <p:sp>
        <p:nvSpPr>
          <p:cNvPr id="59" name="Ovale 58">
            <a:extLst>
              <a:ext uri="{FF2B5EF4-FFF2-40B4-BE49-F238E27FC236}">
                <a16:creationId xmlns:a16="http://schemas.microsoft.com/office/drawing/2014/main" id="{E00DCCF3-6847-2C8F-F372-2B013A632FAD}"/>
              </a:ext>
            </a:extLst>
          </p:cNvPr>
          <p:cNvSpPr/>
          <p:nvPr/>
        </p:nvSpPr>
        <p:spPr>
          <a:xfrm>
            <a:off x="578015" y="2503114"/>
            <a:ext cx="1127006" cy="248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2" name="Immagine 71">
            <a:extLst>
              <a:ext uri="{FF2B5EF4-FFF2-40B4-BE49-F238E27FC236}">
                <a16:creationId xmlns:a16="http://schemas.microsoft.com/office/drawing/2014/main" id="{257E47B4-B05D-B2EC-CE71-A26FA1D183E5}"/>
              </a:ext>
            </a:extLst>
          </p:cNvPr>
          <p:cNvPicPr>
            <a:picLocks noChangeAspect="1"/>
          </p:cNvPicPr>
          <p:nvPr/>
        </p:nvPicPr>
        <p:blipFill>
          <a:blip r:embed="rId18"/>
          <a:stretch>
            <a:fillRect/>
          </a:stretch>
        </p:blipFill>
        <p:spPr>
          <a:xfrm>
            <a:off x="2363040" y="2615185"/>
            <a:ext cx="857962" cy="204591"/>
          </a:xfrm>
          <a:prstGeom prst="rect">
            <a:avLst/>
          </a:prstGeom>
        </p:spPr>
      </p:pic>
      <p:sp>
        <p:nvSpPr>
          <p:cNvPr id="62" name="Ovale 61">
            <a:extLst>
              <a:ext uri="{FF2B5EF4-FFF2-40B4-BE49-F238E27FC236}">
                <a16:creationId xmlns:a16="http://schemas.microsoft.com/office/drawing/2014/main" id="{B772A386-B682-2930-397D-3A36945790FD}"/>
              </a:ext>
            </a:extLst>
          </p:cNvPr>
          <p:cNvSpPr/>
          <p:nvPr/>
        </p:nvSpPr>
        <p:spPr>
          <a:xfrm>
            <a:off x="2286000" y="2574850"/>
            <a:ext cx="1127006" cy="248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3" name="Callout: linea 62">
            <a:extLst>
              <a:ext uri="{FF2B5EF4-FFF2-40B4-BE49-F238E27FC236}">
                <a16:creationId xmlns:a16="http://schemas.microsoft.com/office/drawing/2014/main" id="{9325DA59-233A-741E-FB8D-3C6FB8905919}"/>
              </a:ext>
            </a:extLst>
          </p:cNvPr>
          <p:cNvSpPr/>
          <p:nvPr/>
        </p:nvSpPr>
        <p:spPr>
          <a:xfrm>
            <a:off x="3889726" y="1715258"/>
            <a:ext cx="2194441" cy="1068114"/>
          </a:xfrm>
          <a:prstGeom prst="borderCallout1">
            <a:avLst>
              <a:gd name="adj1" fmla="val 18750"/>
              <a:gd name="adj2" fmla="val -8333"/>
              <a:gd name="adj3" fmla="val 91187"/>
              <a:gd name="adj4" fmla="val -34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This</a:t>
            </a:r>
            <a:r>
              <a:rPr lang="it-IT" dirty="0"/>
              <a:t> </a:t>
            </a:r>
            <a:r>
              <a:rPr lang="it-IT" dirty="0" err="1"/>
              <a:t>is</a:t>
            </a:r>
            <a:r>
              <a:rPr lang="it-IT" dirty="0"/>
              <a:t> a default </a:t>
            </a:r>
            <a:r>
              <a:rPr lang="it-IT" dirty="0" err="1"/>
              <a:t>value</a:t>
            </a:r>
            <a:r>
              <a:rPr lang="it-IT" dirty="0"/>
              <a:t>. </a:t>
            </a:r>
            <a:r>
              <a:rPr lang="it-IT" dirty="0" err="1"/>
              <a:t>We</a:t>
            </a:r>
            <a:r>
              <a:rPr lang="it-IT" dirty="0"/>
              <a:t> can use </a:t>
            </a:r>
            <a:r>
              <a:rPr lang="it-IT" dirty="0" err="1"/>
              <a:t>this</a:t>
            </a:r>
            <a:r>
              <a:rPr lang="it-IT" dirty="0"/>
              <a:t> </a:t>
            </a:r>
            <a:r>
              <a:rPr lang="it-IT" dirty="0" err="1"/>
              <a:t>variable</a:t>
            </a:r>
            <a:r>
              <a:rPr lang="it-IT" dirty="0"/>
              <a:t> on EXPOSE COMMAND</a:t>
            </a:r>
          </a:p>
        </p:txBody>
      </p:sp>
      <p:pic>
        <p:nvPicPr>
          <p:cNvPr id="69" name="Immagine 68">
            <a:extLst>
              <a:ext uri="{FF2B5EF4-FFF2-40B4-BE49-F238E27FC236}">
                <a16:creationId xmlns:a16="http://schemas.microsoft.com/office/drawing/2014/main" id="{4806DD7E-7526-2A22-0B1D-C7D52EDFDE91}"/>
              </a:ext>
            </a:extLst>
          </p:cNvPr>
          <p:cNvPicPr>
            <a:picLocks noChangeAspect="1"/>
          </p:cNvPicPr>
          <p:nvPr/>
        </p:nvPicPr>
        <p:blipFill>
          <a:blip r:embed="rId19"/>
          <a:stretch>
            <a:fillRect/>
          </a:stretch>
        </p:blipFill>
        <p:spPr>
          <a:xfrm>
            <a:off x="2358984" y="3143189"/>
            <a:ext cx="802818" cy="183852"/>
          </a:xfrm>
          <a:prstGeom prst="rect">
            <a:avLst/>
          </a:prstGeom>
        </p:spPr>
      </p:pic>
      <p:sp>
        <p:nvSpPr>
          <p:cNvPr id="70" name="Ovale 69">
            <a:extLst>
              <a:ext uri="{FF2B5EF4-FFF2-40B4-BE49-F238E27FC236}">
                <a16:creationId xmlns:a16="http://schemas.microsoft.com/office/drawing/2014/main" id="{479CADC6-8FF7-1E59-960B-98ABE8013111}"/>
              </a:ext>
            </a:extLst>
          </p:cNvPr>
          <p:cNvSpPr/>
          <p:nvPr/>
        </p:nvSpPr>
        <p:spPr>
          <a:xfrm>
            <a:off x="2236254" y="3100137"/>
            <a:ext cx="1127006" cy="248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4" name="Immagine 73">
            <a:extLst>
              <a:ext uri="{FF2B5EF4-FFF2-40B4-BE49-F238E27FC236}">
                <a16:creationId xmlns:a16="http://schemas.microsoft.com/office/drawing/2014/main" id="{39E6032D-C89B-9C92-9C35-8DDF3C6CC496}"/>
              </a:ext>
            </a:extLst>
          </p:cNvPr>
          <p:cNvPicPr>
            <a:picLocks noChangeAspect="1"/>
          </p:cNvPicPr>
          <p:nvPr/>
        </p:nvPicPr>
        <p:blipFill>
          <a:blip r:embed="rId20"/>
          <a:stretch>
            <a:fillRect/>
          </a:stretch>
        </p:blipFill>
        <p:spPr>
          <a:xfrm>
            <a:off x="1979161" y="4316547"/>
            <a:ext cx="6888817" cy="1522710"/>
          </a:xfrm>
          <a:prstGeom prst="rect">
            <a:avLst/>
          </a:prstGeom>
        </p:spPr>
      </p:pic>
      <p:sp>
        <p:nvSpPr>
          <p:cNvPr id="75" name="Ovale 74">
            <a:extLst>
              <a:ext uri="{FF2B5EF4-FFF2-40B4-BE49-F238E27FC236}">
                <a16:creationId xmlns:a16="http://schemas.microsoft.com/office/drawing/2014/main" id="{2889C9A4-8DA4-B228-9066-7F9703D63613}"/>
              </a:ext>
            </a:extLst>
          </p:cNvPr>
          <p:cNvSpPr/>
          <p:nvPr/>
        </p:nvSpPr>
        <p:spPr>
          <a:xfrm>
            <a:off x="6890666" y="4278662"/>
            <a:ext cx="2145830" cy="248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8" name="Ovale 77">
            <a:extLst>
              <a:ext uri="{FF2B5EF4-FFF2-40B4-BE49-F238E27FC236}">
                <a16:creationId xmlns:a16="http://schemas.microsoft.com/office/drawing/2014/main" id="{F06A44D8-2754-6884-EE63-4EF27278C009}"/>
              </a:ext>
            </a:extLst>
          </p:cNvPr>
          <p:cNvSpPr/>
          <p:nvPr/>
        </p:nvSpPr>
        <p:spPr>
          <a:xfrm>
            <a:off x="6052005" y="4195530"/>
            <a:ext cx="1127006" cy="299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9" name="Ovale 78">
            <a:extLst>
              <a:ext uri="{FF2B5EF4-FFF2-40B4-BE49-F238E27FC236}">
                <a16:creationId xmlns:a16="http://schemas.microsoft.com/office/drawing/2014/main" id="{E1616518-82E3-6777-A7E8-198C8C2FEB37}"/>
              </a:ext>
            </a:extLst>
          </p:cNvPr>
          <p:cNvSpPr/>
          <p:nvPr/>
        </p:nvSpPr>
        <p:spPr>
          <a:xfrm>
            <a:off x="478971" y="3123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2" name="Immagine 81">
            <a:extLst>
              <a:ext uri="{FF2B5EF4-FFF2-40B4-BE49-F238E27FC236}">
                <a16:creationId xmlns:a16="http://schemas.microsoft.com/office/drawing/2014/main" id="{9CB16279-6CEA-982B-20D5-1A2D0869437F}"/>
              </a:ext>
            </a:extLst>
          </p:cNvPr>
          <p:cNvPicPr>
            <a:picLocks noChangeAspect="1"/>
          </p:cNvPicPr>
          <p:nvPr/>
        </p:nvPicPr>
        <p:blipFill>
          <a:blip r:embed="rId21"/>
          <a:stretch>
            <a:fillRect/>
          </a:stretch>
        </p:blipFill>
        <p:spPr>
          <a:xfrm>
            <a:off x="1961229" y="4302150"/>
            <a:ext cx="6906749" cy="1547330"/>
          </a:xfrm>
          <a:prstGeom prst="rect">
            <a:avLst/>
          </a:prstGeom>
        </p:spPr>
      </p:pic>
      <p:sp>
        <p:nvSpPr>
          <p:cNvPr id="80" name="Ovale 79">
            <a:extLst>
              <a:ext uri="{FF2B5EF4-FFF2-40B4-BE49-F238E27FC236}">
                <a16:creationId xmlns:a16="http://schemas.microsoft.com/office/drawing/2014/main" id="{6AA88F13-F47C-8636-4037-8BC3BD6139C7}"/>
              </a:ext>
            </a:extLst>
          </p:cNvPr>
          <p:cNvSpPr/>
          <p:nvPr/>
        </p:nvSpPr>
        <p:spPr>
          <a:xfrm>
            <a:off x="1893642" y="4274284"/>
            <a:ext cx="7430886" cy="6544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4" name="Immagine 83">
            <a:extLst>
              <a:ext uri="{FF2B5EF4-FFF2-40B4-BE49-F238E27FC236}">
                <a16:creationId xmlns:a16="http://schemas.microsoft.com/office/drawing/2014/main" id="{FF61BEE0-B19E-6003-D278-658A0409A51C}"/>
              </a:ext>
            </a:extLst>
          </p:cNvPr>
          <p:cNvPicPr>
            <a:picLocks noChangeAspect="1"/>
          </p:cNvPicPr>
          <p:nvPr/>
        </p:nvPicPr>
        <p:blipFill>
          <a:blip r:embed="rId22"/>
          <a:stretch>
            <a:fillRect/>
          </a:stretch>
        </p:blipFill>
        <p:spPr>
          <a:xfrm>
            <a:off x="142257" y="494890"/>
            <a:ext cx="8859486" cy="5868219"/>
          </a:xfrm>
          <a:prstGeom prst="rect">
            <a:avLst/>
          </a:prstGeom>
        </p:spPr>
      </p:pic>
      <p:sp>
        <p:nvSpPr>
          <p:cNvPr id="86" name="CasellaDiTesto 85">
            <a:extLst>
              <a:ext uri="{FF2B5EF4-FFF2-40B4-BE49-F238E27FC236}">
                <a16:creationId xmlns:a16="http://schemas.microsoft.com/office/drawing/2014/main" id="{19A1DB74-45AD-FD58-EBF9-E5631D32EF62}"/>
              </a:ext>
            </a:extLst>
          </p:cNvPr>
          <p:cNvSpPr txBox="1"/>
          <p:nvPr/>
        </p:nvSpPr>
        <p:spPr>
          <a:xfrm>
            <a:off x="2220686" y="1997839"/>
            <a:ext cx="4739950" cy="2585323"/>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the advantage of using environment variables </a:t>
            </a:r>
            <a:r>
              <a:rPr lang="en-US" b="0" i="0" u="sng" dirty="0">
                <a:solidFill>
                  <a:schemeClr val="bg1"/>
                </a:solidFill>
                <a:effectLst/>
                <a:latin typeface="Udemy Sans"/>
              </a:rPr>
              <a:t>is that we now can configure this.</a:t>
            </a:r>
          </a:p>
          <a:p>
            <a:pPr algn="l"/>
            <a:r>
              <a:rPr lang="en-US" b="0" i="0" dirty="0">
                <a:solidFill>
                  <a:schemeClr val="bg1"/>
                </a:solidFill>
                <a:effectLst/>
                <a:latin typeface="Udemy Sans"/>
              </a:rPr>
              <a:t>When we run this container though, we're not limited to this hard-coded value (ENV PORT 80).</a:t>
            </a:r>
          </a:p>
          <a:p>
            <a:pPr algn="l"/>
            <a:r>
              <a:rPr lang="en-US" b="0" i="0" dirty="0">
                <a:solidFill>
                  <a:schemeClr val="bg1"/>
                </a:solidFill>
                <a:effectLst/>
                <a:latin typeface="Udemy Sans"/>
              </a:rPr>
              <a:t>We just have a default value here, but we don't have to stick to that.</a:t>
            </a:r>
          </a:p>
          <a:p>
            <a:pPr algn="l"/>
            <a:r>
              <a:rPr lang="en-US" b="0" i="0" dirty="0">
                <a:solidFill>
                  <a:schemeClr val="bg1"/>
                </a:solidFill>
                <a:effectLst/>
                <a:latin typeface="Udemy Sans"/>
              </a:rPr>
              <a:t>So again, I can stop this container</a:t>
            </a:r>
          </a:p>
          <a:p>
            <a:pPr algn="l"/>
            <a:r>
              <a:rPr lang="en-US" b="0" i="0" dirty="0">
                <a:solidFill>
                  <a:schemeClr val="bg1"/>
                </a:solidFill>
                <a:effectLst/>
                <a:latin typeface="Udemy Sans"/>
              </a:rPr>
              <a:t>and then run this again, but now with an extra option</a:t>
            </a:r>
          </a:p>
        </p:txBody>
      </p:sp>
      <p:pic>
        <p:nvPicPr>
          <p:cNvPr id="88" name="Immagine 87">
            <a:extLst>
              <a:ext uri="{FF2B5EF4-FFF2-40B4-BE49-F238E27FC236}">
                <a16:creationId xmlns:a16="http://schemas.microsoft.com/office/drawing/2014/main" id="{03BF5F72-392E-3D2D-B41B-B39479F869D4}"/>
              </a:ext>
            </a:extLst>
          </p:cNvPr>
          <p:cNvPicPr>
            <a:picLocks noChangeAspect="1"/>
          </p:cNvPicPr>
          <p:nvPr/>
        </p:nvPicPr>
        <p:blipFill>
          <a:blip r:embed="rId23"/>
          <a:stretch>
            <a:fillRect/>
          </a:stretch>
        </p:blipFill>
        <p:spPr>
          <a:xfrm>
            <a:off x="147710" y="1007987"/>
            <a:ext cx="8867240" cy="5036193"/>
          </a:xfrm>
          <a:prstGeom prst="rect">
            <a:avLst/>
          </a:prstGeom>
        </p:spPr>
      </p:pic>
      <p:sp>
        <p:nvSpPr>
          <p:cNvPr id="89" name="Ovale 88">
            <a:extLst>
              <a:ext uri="{FF2B5EF4-FFF2-40B4-BE49-F238E27FC236}">
                <a16:creationId xmlns:a16="http://schemas.microsoft.com/office/drawing/2014/main" id="{180019E8-A381-EF06-9E9C-0F755360D0CB}"/>
              </a:ext>
            </a:extLst>
          </p:cNvPr>
          <p:cNvSpPr/>
          <p:nvPr/>
        </p:nvSpPr>
        <p:spPr>
          <a:xfrm>
            <a:off x="5856177" y="4302150"/>
            <a:ext cx="1714177" cy="525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4" name="Immagine 93">
            <a:extLst>
              <a:ext uri="{FF2B5EF4-FFF2-40B4-BE49-F238E27FC236}">
                <a16:creationId xmlns:a16="http://schemas.microsoft.com/office/drawing/2014/main" id="{21C64CDB-3FD6-B46D-2EAA-24201D3584B8}"/>
              </a:ext>
            </a:extLst>
          </p:cNvPr>
          <p:cNvPicPr>
            <a:picLocks noChangeAspect="1"/>
          </p:cNvPicPr>
          <p:nvPr/>
        </p:nvPicPr>
        <p:blipFill>
          <a:blip r:embed="rId24"/>
          <a:stretch>
            <a:fillRect/>
          </a:stretch>
        </p:blipFill>
        <p:spPr>
          <a:xfrm>
            <a:off x="1581536" y="5074186"/>
            <a:ext cx="7425660" cy="312512"/>
          </a:xfrm>
          <a:prstGeom prst="rect">
            <a:avLst/>
          </a:prstGeom>
        </p:spPr>
      </p:pic>
      <p:sp>
        <p:nvSpPr>
          <p:cNvPr id="95" name="Ovale 94">
            <a:extLst>
              <a:ext uri="{FF2B5EF4-FFF2-40B4-BE49-F238E27FC236}">
                <a16:creationId xmlns:a16="http://schemas.microsoft.com/office/drawing/2014/main" id="{40C89CFA-1E7B-4877-B89A-CAAA4E14CCC6}"/>
              </a:ext>
            </a:extLst>
          </p:cNvPr>
          <p:cNvSpPr/>
          <p:nvPr/>
        </p:nvSpPr>
        <p:spPr>
          <a:xfrm>
            <a:off x="6956779" y="4958652"/>
            <a:ext cx="711565" cy="300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7" name="CasellaDiTesto 96">
            <a:extLst>
              <a:ext uri="{FF2B5EF4-FFF2-40B4-BE49-F238E27FC236}">
                <a16:creationId xmlns:a16="http://schemas.microsoft.com/office/drawing/2014/main" id="{C8AB2259-04C8-A168-674C-7991F8C8099B}"/>
              </a:ext>
            </a:extLst>
          </p:cNvPr>
          <p:cNvSpPr txBox="1"/>
          <p:nvPr/>
        </p:nvSpPr>
        <p:spPr>
          <a:xfrm>
            <a:off x="2220686" y="1720840"/>
            <a:ext cx="4739950" cy="3139321"/>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e now need to expose the internal PORT 8,000</a:t>
            </a:r>
          </a:p>
          <a:p>
            <a:pPr algn="l"/>
            <a:r>
              <a:rPr lang="en-US" b="0" i="0" dirty="0">
                <a:solidFill>
                  <a:schemeClr val="bg1"/>
                </a:solidFill>
                <a:effectLst/>
                <a:latin typeface="Udemy Sans"/>
              </a:rPr>
              <a:t>because since we set the environment variable to that, this 8,000 PORT will be used here and also in the server JS.</a:t>
            </a:r>
          </a:p>
          <a:p>
            <a:pPr algn="l"/>
            <a:r>
              <a:rPr lang="en-US" b="0" i="0" dirty="0">
                <a:solidFill>
                  <a:schemeClr val="bg1"/>
                </a:solidFill>
                <a:effectLst/>
                <a:latin typeface="Udemy Sans"/>
              </a:rPr>
              <a:t>But now we don't need to rebuild the image</a:t>
            </a:r>
          </a:p>
          <a:p>
            <a:pPr algn="ctr"/>
            <a:r>
              <a:rPr lang="en-US" b="0" i="0" u="sng" dirty="0">
                <a:solidFill>
                  <a:schemeClr val="bg1"/>
                </a:solidFill>
                <a:effectLst/>
                <a:latin typeface="Udemy Sans"/>
              </a:rPr>
              <a:t>just to change the PORT.</a:t>
            </a:r>
          </a:p>
          <a:p>
            <a:pPr algn="l"/>
            <a:r>
              <a:rPr lang="en-US" b="0" i="0" dirty="0">
                <a:solidFill>
                  <a:schemeClr val="bg1"/>
                </a:solidFill>
                <a:effectLst/>
                <a:latin typeface="Udemy Sans"/>
              </a:rPr>
              <a:t>Thanks to the environment variable, we can just do it like this in the run command.</a:t>
            </a:r>
          </a:p>
          <a:p>
            <a:pPr algn="l"/>
            <a:r>
              <a:rPr lang="en-US" b="0" i="0" dirty="0">
                <a:solidFill>
                  <a:schemeClr val="bg1"/>
                </a:solidFill>
                <a:effectLst/>
                <a:latin typeface="Udemy Sans"/>
              </a:rPr>
              <a:t>And if I start that and reload, it still works, which means that setting this new PORT was successful.</a:t>
            </a:r>
          </a:p>
        </p:txBody>
      </p:sp>
      <p:pic>
        <p:nvPicPr>
          <p:cNvPr id="99" name="Immagine 98">
            <a:extLst>
              <a:ext uri="{FF2B5EF4-FFF2-40B4-BE49-F238E27FC236}">
                <a16:creationId xmlns:a16="http://schemas.microsoft.com/office/drawing/2014/main" id="{CD634A70-1AB0-132C-A93C-6BCC93A741BD}"/>
              </a:ext>
            </a:extLst>
          </p:cNvPr>
          <p:cNvPicPr>
            <a:picLocks noChangeAspect="1"/>
          </p:cNvPicPr>
          <p:nvPr/>
        </p:nvPicPr>
        <p:blipFill>
          <a:blip r:embed="rId25"/>
          <a:stretch>
            <a:fillRect/>
          </a:stretch>
        </p:blipFill>
        <p:spPr>
          <a:xfrm>
            <a:off x="154789" y="1066397"/>
            <a:ext cx="9014950" cy="4976594"/>
          </a:xfrm>
          <a:prstGeom prst="rect">
            <a:avLst/>
          </a:prstGeom>
        </p:spPr>
      </p:pic>
      <p:sp>
        <p:nvSpPr>
          <p:cNvPr id="101" name="CasellaDiTesto 100">
            <a:extLst>
              <a:ext uri="{FF2B5EF4-FFF2-40B4-BE49-F238E27FC236}">
                <a16:creationId xmlns:a16="http://schemas.microsoft.com/office/drawing/2014/main" id="{0D26AADC-7277-178B-A509-5303C553FBCD}"/>
              </a:ext>
            </a:extLst>
          </p:cNvPr>
          <p:cNvSpPr txBox="1"/>
          <p:nvPr/>
        </p:nvSpPr>
        <p:spPr>
          <a:xfrm>
            <a:off x="2220686" y="2274838"/>
            <a:ext cx="4739950" cy="1754326"/>
          </a:xfrm>
          <a:prstGeom prst="rect">
            <a:avLst/>
          </a:prstGeom>
          <a:solidFill>
            <a:schemeClr val="accent1"/>
          </a:solidFill>
        </p:spPr>
        <p:txBody>
          <a:bodyPr wrap="square">
            <a:spAutoFit/>
          </a:bodyPr>
          <a:lstStyle/>
          <a:p>
            <a:pPr algn="l"/>
            <a:r>
              <a:rPr lang="en-US" b="0" i="0" dirty="0">
                <a:solidFill>
                  <a:srgbClr val="1C1D1F"/>
                </a:solidFill>
                <a:effectLst/>
                <a:latin typeface="Udemy Sans"/>
              </a:rPr>
              <a:t>you can also specify a file </a:t>
            </a:r>
            <a:r>
              <a:rPr lang="en-US" b="0" i="0" u="sng" dirty="0">
                <a:solidFill>
                  <a:srgbClr val="401B9C"/>
                </a:solidFill>
                <a:effectLst/>
                <a:latin typeface="Udemy Sans"/>
              </a:rPr>
              <a:t>that contains your environment variable</a:t>
            </a:r>
            <a:endParaRPr lang="en-US" b="0" i="0" dirty="0">
              <a:solidFill>
                <a:srgbClr val="1C1D1F"/>
              </a:solidFill>
              <a:effectLst/>
              <a:latin typeface="Udemy Sans"/>
            </a:endParaRPr>
          </a:p>
          <a:p>
            <a:pPr algn="l"/>
            <a:r>
              <a:rPr lang="en-US" b="0" i="0" dirty="0">
                <a:solidFill>
                  <a:srgbClr val="1C1D1F"/>
                </a:solidFill>
                <a:effectLst/>
                <a:latin typeface="Udemy Sans"/>
              </a:rPr>
              <a:t>Often such a file is named .env,</a:t>
            </a:r>
          </a:p>
          <a:p>
            <a:pPr algn="l"/>
            <a:r>
              <a:rPr lang="en-US" b="0" i="0" dirty="0">
                <a:solidFill>
                  <a:srgbClr val="1C1D1F"/>
                </a:solidFill>
                <a:effectLst/>
                <a:latin typeface="Udemy Sans"/>
              </a:rPr>
              <a:t>but you don't have to name it like this</a:t>
            </a:r>
            <a:r>
              <a:rPr lang="en-US" dirty="0">
                <a:solidFill>
                  <a:srgbClr val="1C1D1F"/>
                </a:solidFill>
                <a:latin typeface="Udemy Sans"/>
              </a:rPr>
              <a:t>.</a:t>
            </a:r>
            <a:endParaRPr lang="en-US" b="0" i="0" dirty="0">
              <a:solidFill>
                <a:srgbClr val="1C1D1F"/>
              </a:solidFill>
              <a:effectLst/>
              <a:latin typeface="Udemy Sans"/>
            </a:endParaRPr>
          </a:p>
          <a:p>
            <a:pPr algn="l"/>
            <a:r>
              <a:rPr lang="en-US" b="0" i="0" dirty="0">
                <a:solidFill>
                  <a:srgbClr val="1C1D1F"/>
                </a:solidFill>
                <a:effectLst/>
                <a:latin typeface="Udemy Sans"/>
              </a:rPr>
              <a:t>And then in this file, you could set up</a:t>
            </a:r>
          </a:p>
          <a:p>
            <a:pPr algn="l"/>
            <a:r>
              <a:rPr lang="en-US" b="0" i="0" dirty="0">
                <a:solidFill>
                  <a:srgbClr val="1C1D1F"/>
                </a:solidFill>
                <a:effectLst/>
                <a:latin typeface="Udemy Sans"/>
              </a:rPr>
              <a:t>your environment variable key value pair…..</a:t>
            </a:r>
          </a:p>
        </p:txBody>
      </p:sp>
      <p:pic>
        <p:nvPicPr>
          <p:cNvPr id="103" name="Immagine 102">
            <a:extLst>
              <a:ext uri="{FF2B5EF4-FFF2-40B4-BE49-F238E27FC236}">
                <a16:creationId xmlns:a16="http://schemas.microsoft.com/office/drawing/2014/main" id="{5C613518-6492-D484-7D37-677950285580}"/>
              </a:ext>
            </a:extLst>
          </p:cNvPr>
          <p:cNvPicPr>
            <a:picLocks noChangeAspect="1"/>
          </p:cNvPicPr>
          <p:nvPr/>
        </p:nvPicPr>
        <p:blipFill>
          <a:blip r:embed="rId26"/>
          <a:stretch>
            <a:fillRect/>
          </a:stretch>
        </p:blipFill>
        <p:spPr>
          <a:xfrm>
            <a:off x="129050" y="1091156"/>
            <a:ext cx="9144000" cy="4976594"/>
          </a:xfrm>
          <a:prstGeom prst="rect">
            <a:avLst/>
          </a:prstGeom>
        </p:spPr>
      </p:pic>
      <p:sp>
        <p:nvSpPr>
          <p:cNvPr id="104" name="Ovale 103">
            <a:extLst>
              <a:ext uri="{FF2B5EF4-FFF2-40B4-BE49-F238E27FC236}">
                <a16:creationId xmlns:a16="http://schemas.microsoft.com/office/drawing/2014/main" id="{EC95865B-4AA9-6577-E414-95A83846B39B}"/>
              </a:ext>
            </a:extLst>
          </p:cNvPr>
          <p:cNvSpPr/>
          <p:nvPr/>
        </p:nvSpPr>
        <p:spPr>
          <a:xfrm>
            <a:off x="371812" y="2615185"/>
            <a:ext cx="682665" cy="2368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6" name="Ovale 105">
            <a:extLst>
              <a:ext uri="{FF2B5EF4-FFF2-40B4-BE49-F238E27FC236}">
                <a16:creationId xmlns:a16="http://schemas.microsoft.com/office/drawing/2014/main" id="{BEA1CB18-8651-1C89-A6D8-AF9DDD7871D0}"/>
              </a:ext>
            </a:extLst>
          </p:cNvPr>
          <p:cNvSpPr/>
          <p:nvPr/>
        </p:nvSpPr>
        <p:spPr>
          <a:xfrm>
            <a:off x="1783749" y="1555294"/>
            <a:ext cx="682665" cy="2368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8" name="Immagine 107">
            <a:extLst>
              <a:ext uri="{FF2B5EF4-FFF2-40B4-BE49-F238E27FC236}">
                <a16:creationId xmlns:a16="http://schemas.microsoft.com/office/drawing/2014/main" id="{175D3D9D-EF36-809A-5016-C118702AB35F}"/>
              </a:ext>
            </a:extLst>
          </p:cNvPr>
          <p:cNvPicPr>
            <a:picLocks noChangeAspect="1"/>
          </p:cNvPicPr>
          <p:nvPr/>
        </p:nvPicPr>
        <p:blipFill>
          <a:blip r:embed="rId27"/>
          <a:stretch>
            <a:fillRect/>
          </a:stretch>
        </p:blipFill>
        <p:spPr>
          <a:xfrm>
            <a:off x="1581536" y="5135568"/>
            <a:ext cx="7691514" cy="418750"/>
          </a:xfrm>
          <a:prstGeom prst="rect">
            <a:avLst/>
          </a:prstGeom>
        </p:spPr>
      </p:pic>
      <p:sp>
        <p:nvSpPr>
          <p:cNvPr id="109" name="Ovale 108">
            <a:extLst>
              <a:ext uri="{FF2B5EF4-FFF2-40B4-BE49-F238E27FC236}">
                <a16:creationId xmlns:a16="http://schemas.microsoft.com/office/drawing/2014/main" id="{564579D9-ADC7-9538-C76E-1EDD27021ECA}"/>
              </a:ext>
            </a:extLst>
          </p:cNvPr>
          <p:cNvSpPr/>
          <p:nvPr/>
        </p:nvSpPr>
        <p:spPr>
          <a:xfrm>
            <a:off x="7101514" y="5066510"/>
            <a:ext cx="946523" cy="2368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90495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46"/>
                                        </p:tgtEl>
                                      </p:cBhvr>
                                    </p:animEffect>
                                    <p:set>
                                      <p:cBhvr>
                                        <p:cTn id="97" dur="1" fill="hold">
                                          <p:stCondLst>
                                            <p:cond delay="499"/>
                                          </p:stCondLst>
                                        </p:cTn>
                                        <p:tgtEl>
                                          <p:spTgt spid="4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500"/>
                                        <p:tgtEl>
                                          <p:spTgt spid="5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fade">
                                      <p:cBhvr>
                                        <p:cTn id="117" dur="500"/>
                                        <p:tgtEl>
                                          <p:spTgt spid="5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fade">
                                      <p:cBhvr>
                                        <p:cTn id="122" dur="500"/>
                                        <p:tgtEl>
                                          <p:spTgt spid="5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fade">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72"/>
                                        </p:tgtEl>
                                        <p:attrNameLst>
                                          <p:attrName>style.visibility</p:attrName>
                                        </p:attrNameLst>
                                      </p:cBhvr>
                                      <p:to>
                                        <p:strVal val="visible"/>
                                      </p:to>
                                    </p:set>
                                    <p:animEffect transition="in" filter="fade">
                                      <p:cBhvr>
                                        <p:cTn id="142" dur="500"/>
                                        <p:tgtEl>
                                          <p:spTgt spid="7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fade">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Effect transition="in" filter="fade">
                                      <p:cBhvr>
                                        <p:cTn id="152" dur="500"/>
                                        <p:tgtEl>
                                          <p:spTgt spid="6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69"/>
                                        </p:tgtEl>
                                        <p:attrNameLst>
                                          <p:attrName>style.visibility</p:attrName>
                                        </p:attrNameLst>
                                      </p:cBhvr>
                                      <p:to>
                                        <p:strVal val="visible"/>
                                      </p:to>
                                    </p:set>
                                    <p:animEffect transition="in" filter="fade">
                                      <p:cBhvr>
                                        <p:cTn id="157" dur="500"/>
                                        <p:tgtEl>
                                          <p:spTgt spid="6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70"/>
                                        </p:tgtEl>
                                        <p:attrNameLst>
                                          <p:attrName>style.visibility</p:attrName>
                                        </p:attrNameLst>
                                      </p:cBhvr>
                                      <p:to>
                                        <p:strVal val="visible"/>
                                      </p:to>
                                    </p:set>
                                    <p:animEffect transition="in" filter="fade">
                                      <p:cBhvr>
                                        <p:cTn id="162" dur="500"/>
                                        <p:tgtEl>
                                          <p:spTgt spid="7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74"/>
                                        </p:tgtEl>
                                        <p:attrNameLst>
                                          <p:attrName>style.visibility</p:attrName>
                                        </p:attrNameLst>
                                      </p:cBhvr>
                                      <p:to>
                                        <p:strVal val="visible"/>
                                      </p:to>
                                    </p:set>
                                    <p:animEffect transition="in" filter="fade">
                                      <p:cBhvr>
                                        <p:cTn id="167" dur="500"/>
                                        <p:tgtEl>
                                          <p:spTgt spid="7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75"/>
                                        </p:tgtEl>
                                        <p:attrNameLst>
                                          <p:attrName>style.visibility</p:attrName>
                                        </p:attrNameLst>
                                      </p:cBhvr>
                                      <p:to>
                                        <p:strVal val="visible"/>
                                      </p:to>
                                    </p:set>
                                    <p:animEffect transition="in" filter="fade">
                                      <p:cBhvr>
                                        <p:cTn id="172" dur="500"/>
                                        <p:tgtEl>
                                          <p:spTgt spid="7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78"/>
                                        </p:tgtEl>
                                        <p:attrNameLst>
                                          <p:attrName>style.visibility</p:attrName>
                                        </p:attrNameLst>
                                      </p:cBhvr>
                                      <p:to>
                                        <p:strVal val="visible"/>
                                      </p:to>
                                    </p:set>
                                    <p:animEffect transition="in" filter="fade">
                                      <p:cBhvr>
                                        <p:cTn id="177" dur="500"/>
                                        <p:tgtEl>
                                          <p:spTgt spid="78"/>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79"/>
                                        </p:tgtEl>
                                        <p:attrNameLst>
                                          <p:attrName>style.visibility</p:attrName>
                                        </p:attrNameLst>
                                      </p:cBhvr>
                                      <p:to>
                                        <p:strVal val="visible"/>
                                      </p:to>
                                    </p:set>
                                    <p:animEffect transition="in" filter="fade">
                                      <p:cBhvr>
                                        <p:cTn id="182" dur="500"/>
                                        <p:tgtEl>
                                          <p:spTgt spid="79"/>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82"/>
                                        </p:tgtEl>
                                        <p:attrNameLst>
                                          <p:attrName>style.visibility</p:attrName>
                                        </p:attrNameLst>
                                      </p:cBhvr>
                                      <p:to>
                                        <p:strVal val="visible"/>
                                      </p:to>
                                    </p:set>
                                    <p:animEffect transition="in" filter="fade">
                                      <p:cBhvr>
                                        <p:cTn id="187" dur="500"/>
                                        <p:tgtEl>
                                          <p:spTgt spid="82"/>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80"/>
                                        </p:tgtEl>
                                        <p:attrNameLst>
                                          <p:attrName>style.visibility</p:attrName>
                                        </p:attrNameLst>
                                      </p:cBhvr>
                                      <p:to>
                                        <p:strVal val="visible"/>
                                      </p:to>
                                    </p:set>
                                    <p:animEffect transition="in" filter="fade">
                                      <p:cBhvr>
                                        <p:cTn id="192" dur="500"/>
                                        <p:tgtEl>
                                          <p:spTgt spid="80"/>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84"/>
                                        </p:tgtEl>
                                        <p:attrNameLst>
                                          <p:attrName>style.visibility</p:attrName>
                                        </p:attrNameLst>
                                      </p:cBhvr>
                                      <p:to>
                                        <p:strVal val="visible"/>
                                      </p:to>
                                    </p:set>
                                    <p:animEffect transition="in" filter="fade">
                                      <p:cBhvr>
                                        <p:cTn id="197" dur="500"/>
                                        <p:tgtEl>
                                          <p:spTgt spid="8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86"/>
                                        </p:tgtEl>
                                        <p:attrNameLst>
                                          <p:attrName>style.visibility</p:attrName>
                                        </p:attrNameLst>
                                      </p:cBhvr>
                                      <p:to>
                                        <p:strVal val="visible"/>
                                      </p:to>
                                    </p:set>
                                    <p:animEffect transition="in" filter="fade">
                                      <p:cBhvr>
                                        <p:cTn id="202" dur="500"/>
                                        <p:tgtEl>
                                          <p:spTgt spid="8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88"/>
                                        </p:tgtEl>
                                        <p:attrNameLst>
                                          <p:attrName>style.visibility</p:attrName>
                                        </p:attrNameLst>
                                      </p:cBhvr>
                                      <p:to>
                                        <p:strVal val="visible"/>
                                      </p:to>
                                    </p:set>
                                    <p:animEffect transition="in" filter="fade">
                                      <p:cBhvr>
                                        <p:cTn id="207" dur="500"/>
                                        <p:tgtEl>
                                          <p:spTgt spid="88"/>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89"/>
                                        </p:tgtEl>
                                        <p:attrNameLst>
                                          <p:attrName>style.visibility</p:attrName>
                                        </p:attrNameLst>
                                      </p:cBhvr>
                                      <p:to>
                                        <p:strVal val="visible"/>
                                      </p:to>
                                    </p:set>
                                    <p:animEffect transition="in" filter="fade">
                                      <p:cBhvr>
                                        <p:cTn id="212" dur="500"/>
                                        <p:tgtEl>
                                          <p:spTgt spid="89"/>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94"/>
                                        </p:tgtEl>
                                        <p:attrNameLst>
                                          <p:attrName>style.visibility</p:attrName>
                                        </p:attrNameLst>
                                      </p:cBhvr>
                                      <p:to>
                                        <p:strVal val="visible"/>
                                      </p:to>
                                    </p:set>
                                    <p:animEffect transition="in" filter="fade">
                                      <p:cBhvr>
                                        <p:cTn id="217" dur="500"/>
                                        <p:tgtEl>
                                          <p:spTgt spid="94"/>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95"/>
                                        </p:tgtEl>
                                        <p:attrNameLst>
                                          <p:attrName>style.visibility</p:attrName>
                                        </p:attrNameLst>
                                      </p:cBhvr>
                                      <p:to>
                                        <p:strVal val="visible"/>
                                      </p:to>
                                    </p:set>
                                    <p:animEffect transition="in" filter="fade">
                                      <p:cBhvr>
                                        <p:cTn id="222" dur="500"/>
                                        <p:tgtEl>
                                          <p:spTgt spid="95"/>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97"/>
                                        </p:tgtEl>
                                        <p:attrNameLst>
                                          <p:attrName>style.visibility</p:attrName>
                                        </p:attrNameLst>
                                      </p:cBhvr>
                                      <p:to>
                                        <p:strVal val="visible"/>
                                      </p:to>
                                    </p:set>
                                    <p:animEffect transition="in" filter="fade">
                                      <p:cBhvr>
                                        <p:cTn id="227" dur="500"/>
                                        <p:tgtEl>
                                          <p:spTgt spid="97"/>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99"/>
                                        </p:tgtEl>
                                        <p:attrNameLst>
                                          <p:attrName>style.visibility</p:attrName>
                                        </p:attrNameLst>
                                      </p:cBhvr>
                                      <p:to>
                                        <p:strVal val="visible"/>
                                      </p:to>
                                    </p:set>
                                    <p:animEffect transition="in" filter="fade">
                                      <p:cBhvr>
                                        <p:cTn id="232" dur="500"/>
                                        <p:tgtEl>
                                          <p:spTgt spid="99"/>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01"/>
                                        </p:tgtEl>
                                        <p:attrNameLst>
                                          <p:attrName>style.visibility</p:attrName>
                                        </p:attrNameLst>
                                      </p:cBhvr>
                                      <p:to>
                                        <p:strVal val="visible"/>
                                      </p:to>
                                    </p:set>
                                    <p:animEffect transition="in" filter="fade">
                                      <p:cBhvr>
                                        <p:cTn id="237" dur="500"/>
                                        <p:tgtEl>
                                          <p:spTgt spid="101"/>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103"/>
                                        </p:tgtEl>
                                        <p:attrNameLst>
                                          <p:attrName>style.visibility</p:attrName>
                                        </p:attrNameLst>
                                      </p:cBhvr>
                                      <p:to>
                                        <p:strVal val="visible"/>
                                      </p:to>
                                    </p:set>
                                    <p:animEffect transition="in" filter="fade">
                                      <p:cBhvr>
                                        <p:cTn id="242" dur="500"/>
                                        <p:tgtEl>
                                          <p:spTgt spid="103"/>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104"/>
                                        </p:tgtEl>
                                        <p:attrNameLst>
                                          <p:attrName>style.visibility</p:attrName>
                                        </p:attrNameLst>
                                      </p:cBhvr>
                                      <p:to>
                                        <p:strVal val="visible"/>
                                      </p:to>
                                    </p:set>
                                    <p:animEffect transition="in" filter="fade">
                                      <p:cBhvr>
                                        <p:cTn id="247" dur="500"/>
                                        <p:tgtEl>
                                          <p:spTgt spid="104"/>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106"/>
                                        </p:tgtEl>
                                        <p:attrNameLst>
                                          <p:attrName>style.visibility</p:attrName>
                                        </p:attrNameLst>
                                      </p:cBhvr>
                                      <p:to>
                                        <p:strVal val="visible"/>
                                      </p:to>
                                    </p:set>
                                    <p:animEffect transition="in" filter="fade">
                                      <p:cBhvr>
                                        <p:cTn id="252" dur="500"/>
                                        <p:tgtEl>
                                          <p:spTgt spid="106"/>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nodeType="clickEffect">
                                  <p:stCondLst>
                                    <p:cond delay="0"/>
                                  </p:stCondLst>
                                  <p:childTnLst>
                                    <p:set>
                                      <p:cBhvr>
                                        <p:cTn id="256" dur="1" fill="hold">
                                          <p:stCondLst>
                                            <p:cond delay="0"/>
                                          </p:stCondLst>
                                        </p:cTn>
                                        <p:tgtEl>
                                          <p:spTgt spid="108"/>
                                        </p:tgtEl>
                                        <p:attrNameLst>
                                          <p:attrName>style.visibility</p:attrName>
                                        </p:attrNameLst>
                                      </p:cBhvr>
                                      <p:to>
                                        <p:strVal val="visible"/>
                                      </p:to>
                                    </p:set>
                                    <p:animEffect transition="in" filter="fade">
                                      <p:cBhvr>
                                        <p:cTn id="257" dur="500"/>
                                        <p:tgtEl>
                                          <p:spTgt spid="108"/>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109"/>
                                        </p:tgtEl>
                                        <p:attrNameLst>
                                          <p:attrName>style.visibility</p:attrName>
                                        </p:attrNameLst>
                                      </p:cBhvr>
                                      <p:to>
                                        <p:strVal val="visible"/>
                                      </p:to>
                                    </p:set>
                                    <p:animEffect transition="in" filter="fade">
                                      <p:cBhvr>
                                        <p:cTn id="26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2" grpId="0" animBg="1"/>
      <p:bldP spid="22" grpId="0" animBg="1"/>
      <p:bldP spid="34" grpId="0" animBg="1"/>
      <p:bldP spid="40" grpId="0" animBg="1"/>
      <p:bldP spid="42" grpId="0" animBg="1"/>
      <p:bldP spid="43" grpId="0" animBg="1"/>
      <p:bldP spid="46" grpId="0" animBg="1"/>
      <p:bldP spid="46" grpId="1" animBg="1"/>
      <p:bldP spid="48" grpId="0" animBg="1"/>
      <p:bldP spid="51" grpId="0" animBg="1"/>
      <p:bldP spid="52" grpId="0" animBg="1"/>
      <p:bldP spid="53" grpId="0" animBg="1"/>
      <p:bldP spid="54" grpId="0" animBg="1"/>
      <p:bldP spid="56" grpId="0" animBg="1"/>
      <p:bldP spid="59" grpId="0" animBg="1"/>
      <p:bldP spid="62" grpId="0" animBg="1"/>
      <p:bldP spid="63" grpId="0" animBg="1"/>
      <p:bldP spid="70" grpId="0" animBg="1"/>
      <p:bldP spid="75" grpId="0" animBg="1"/>
      <p:bldP spid="78" grpId="0" animBg="1"/>
      <p:bldP spid="79" grpId="0" animBg="1"/>
      <p:bldP spid="80" grpId="0" animBg="1"/>
      <p:bldP spid="86" grpId="0" animBg="1"/>
      <p:bldP spid="89" grpId="0" animBg="1"/>
      <p:bldP spid="95" grpId="0" animBg="1"/>
      <p:bldP spid="97" grpId="0" animBg="1"/>
      <p:bldP spid="101" grpId="0" animBg="1"/>
      <p:bldP spid="104" grpId="0" animBg="1"/>
      <p:bldP spid="106" grpId="0" animBg="1"/>
      <p:bldP spid="10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8491057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43309700-08AC-7562-F6A0-5C2A98BC98CA}"/>
              </a:ext>
            </a:extLst>
          </p:cNvPr>
          <p:cNvPicPr>
            <a:picLocks noChangeAspect="1"/>
          </p:cNvPicPr>
          <p:nvPr/>
        </p:nvPicPr>
        <p:blipFill>
          <a:blip r:embed="rId7"/>
          <a:stretch>
            <a:fillRect/>
          </a:stretch>
        </p:blipFill>
        <p:spPr>
          <a:xfrm>
            <a:off x="350014" y="993117"/>
            <a:ext cx="8496944" cy="3692090"/>
          </a:xfrm>
          <a:prstGeom prst="rect">
            <a:avLst/>
          </a:prstGeom>
        </p:spPr>
      </p:pic>
    </p:spTree>
    <p:extLst>
      <p:ext uri="{BB962C8B-B14F-4D97-AF65-F5344CB8AC3E}">
        <p14:creationId xmlns:p14="http://schemas.microsoft.com/office/powerpoint/2010/main" val="34255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56779643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A3540C9C-DB93-6EE0-4042-F7C78CF169ED}"/>
              </a:ext>
            </a:extLst>
          </p:cNvPr>
          <p:cNvPicPr>
            <a:picLocks noChangeAspect="1"/>
          </p:cNvPicPr>
          <p:nvPr/>
        </p:nvPicPr>
        <p:blipFill>
          <a:blip r:embed="rId8"/>
          <a:stretch>
            <a:fillRect/>
          </a:stretch>
        </p:blipFill>
        <p:spPr>
          <a:xfrm>
            <a:off x="539552" y="1484784"/>
            <a:ext cx="7776864" cy="3705088"/>
          </a:xfrm>
          <a:prstGeom prst="rect">
            <a:avLst/>
          </a:prstGeom>
        </p:spPr>
      </p:pic>
      <p:sp>
        <p:nvSpPr>
          <p:cNvPr id="6" name="CasellaDiTesto 5">
            <a:extLst>
              <a:ext uri="{FF2B5EF4-FFF2-40B4-BE49-F238E27FC236}">
                <a16:creationId xmlns:a16="http://schemas.microsoft.com/office/drawing/2014/main" id="{8B8C51BC-9351-50EA-24D1-6C245DAEDBF6}"/>
              </a:ext>
            </a:extLst>
          </p:cNvPr>
          <p:cNvSpPr txBox="1"/>
          <p:nvPr/>
        </p:nvSpPr>
        <p:spPr>
          <a:xfrm>
            <a:off x="2271674" y="1245413"/>
            <a:ext cx="4572000" cy="2585323"/>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that were environment variables, which we set up at runtime with the Docker run command, and they can be very useful as you saw.</a:t>
            </a:r>
          </a:p>
          <a:p>
            <a:pPr algn="ctr"/>
            <a:r>
              <a:rPr lang="en-US" b="0" i="0" u="sng" dirty="0">
                <a:solidFill>
                  <a:schemeClr val="bg1"/>
                </a:solidFill>
                <a:effectLst/>
                <a:latin typeface="Udemy Sans"/>
              </a:rPr>
              <a:t>Now what are build-time arguments?</a:t>
            </a:r>
          </a:p>
          <a:p>
            <a:pPr algn="l"/>
            <a:r>
              <a:rPr lang="en-US" b="0" i="0" dirty="0">
                <a:solidFill>
                  <a:schemeClr val="bg1"/>
                </a:solidFill>
                <a:effectLst/>
                <a:latin typeface="Udemy Sans"/>
              </a:rPr>
              <a:t>With those, we can actually plug in different values into our </a:t>
            </a:r>
            <a:r>
              <a:rPr lang="en-US" b="0" i="0" dirty="0" err="1">
                <a:solidFill>
                  <a:schemeClr val="bg1"/>
                </a:solidFill>
                <a:effectLst/>
                <a:latin typeface="Udemy Sans"/>
              </a:rPr>
              <a:t>Dockerfile</a:t>
            </a:r>
            <a:r>
              <a:rPr lang="en-US" b="0" i="0" dirty="0">
                <a:solidFill>
                  <a:schemeClr val="bg1"/>
                </a:solidFill>
                <a:effectLst/>
                <a:latin typeface="Udemy Sans"/>
              </a:rPr>
              <a:t>, or into our image when we build that image without having to hard code these values into the </a:t>
            </a:r>
            <a:r>
              <a:rPr lang="en-US" b="0" i="0" dirty="0" err="1">
                <a:solidFill>
                  <a:schemeClr val="bg1"/>
                </a:solidFill>
                <a:effectLst/>
                <a:latin typeface="Udemy Sans"/>
              </a:rPr>
              <a:t>Dockerfile</a:t>
            </a:r>
            <a:r>
              <a:rPr lang="en-US" b="0" i="0" dirty="0">
                <a:solidFill>
                  <a:schemeClr val="bg1"/>
                </a:solidFill>
                <a:effectLst/>
                <a:latin typeface="Udemy Sans"/>
              </a:rPr>
              <a:t>.</a:t>
            </a:r>
          </a:p>
        </p:txBody>
      </p:sp>
      <p:pic>
        <p:nvPicPr>
          <p:cNvPr id="9" name="Immagine 8">
            <a:extLst>
              <a:ext uri="{FF2B5EF4-FFF2-40B4-BE49-F238E27FC236}">
                <a16:creationId xmlns:a16="http://schemas.microsoft.com/office/drawing/2014/main" id="{64E6890F-C6FF-57AB-CE35-051C14DB1F68}"/>
              </a:ext>
            </a:extLst>
          </p:cNvPr>
          <p:cNvPicPr>
            <a:picLocks noChangeAspect="1"/>
          </p:cNvPicPr>
          <p:nvPr/>
        </p:nvPicPr>
        <p:blipFill>
          <a:blip r:embed="rId9"/>
          <a:stretch>
            <a:fillRect/>
          </a:stretch>
        </p:blipFill>
        <p:spPr>
          <a:xfrm>
            <a:off x="459057" y="1359643"/>
            <a:ext cx="7776863" cy="4498889"/>
          </a:xfrm>
          <a:prstGeom prst="rect">
            <a:avLst/>
          </a:prstGeom>
        </p:spPr>
      </p:pic>
      <p:sp>
        <p:nvSpPr>
          <p:cNvPr id="10" name="Ovale 9">
            <a:extLst>
              <a:ext uri="{FF2B5EF4-FFF2-40B4-BE49-F238E27FC236}">
                <a16:creationId xmlns:a16="http://schemas.microsoft.com/office/drawing/2014/main" id="{0E999931-1605-B4D2-C5A9-1CC0047BE121}"/>
              </a:ext>
            </a:extLst>
          </p:cNvPr>
          <p:cNvSpPr/>
          <p:nvPr/>
        </p:nvSpPr>
        <p:spPr>
          <a:xfrm>
            <a:off x="2987824" y="3515337"/>
            <a:ext cx="1127006"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llout: linea 10">
            <a:extLst>
              <a:ext uri="{FF2B5EF4-FFF2-40B4-BE49-F238E27FC236}">
                <a16:creationId xmlns:a16="http://schemas.microsoft.com/office/drawing/2014/main" id="{7DF1A611-7449-BAF2-BF3B-BF0F7D33D364}"/>
              </a:ext>
            </a:extLst>
          </p:cNvPr>
          <p:cNvSpPr/>
          <p:nvPr/>
        </p:nvSpPr>
        <p:spPr>
          <a:xfrm>
            <a:off x="4347489" y="1988840"/>
            <a:ext cx="2816799" cy="4536504"/>
          </a:xfrm>
          <a:prstGeom prst="borderCallout1">
            <a:avLst>
              <a:gd name="adj1" fmla="val 18750"/>
              <a:gd name="adj2" fmla="val -8333"/>
              <a:gd name="adj3" fmla="val 39064"/>
              <a:gd name="adj4" fmla="val -134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chemeClr val="bg1"/>
                </a:solidFill>
                <a:latin typeface="Udemy Sans"/>
              </a:rPr>
              <a:t>D</a:t>
            </a:r>
            <a:r>
              <a:rPr lang="en-US" b="0" i="0" dirty="0">
                <a:solidFill>
                  <a:schemeClr val="bg1"/>
                </a:solidFill>
                <a:effectLst/>
                <a:latin typeface="Udemy Sans"/>
              </a:rPr>
              <a:t>efault value is still hard coded to 80.</a:t>
            </a:r>
          </a:p>
          <a:p>
            <a:pPr algn="l"/>
            <a:r>
              <a:rPr lang="en-US" b="0" i="0" u="sng" dirty="0">
                <a:solidFill>
                  <a:schemeClr val="bg1"/>
                </a:solidFill>
                <a:effectLst/>
                <a:latin typeface="Udemy Sans"/>
              </a:rPr>
              <a:t>That might make sense</a:t>
            </a:r>
          </a:p>
          <a:p>
            <a:pPr algn="l"/>
            <a:r>
              <a:rPr lang="en-US" b="0" i="0" dirty="0">
                <a:solidFill>
                  <a:schemeClr val="bg1"/>
                </a:solidFill>
                <a:effectLst/>
                <a:latin typeface="Udemy Sans"/>
              </a:rPr>
              <a:t>and might not be a problem at all.</a:t>
            </a:r>
          </a:p>
          <a:p>
            <a:pPr algn="l"/>
            <a:r>
              <a:rPr lang="en-US" b="0" i="0" dirty="0">
                <a:solidFill>
                  <a:schemeClr val="bg1"/>
                </a:solidFill>
                <a:effectLst/>
                <a:latin typeface="Udemy Sans"/>
              </a:rPr>
              <a:t>But maybe we want to make this default value</a:t>
            </a:r>
          </a:p>
          <a:p>
            <a:pPr algn="l"/>
            <a:r>
              <a:rPr lang="en-US" b="0" i="0" dirty="0">
                <a:solidFill>
                  <a:schemeClr val="bg1"/>
                </a:solidFill>
                <a:effectLst/>
                <a:latin typeface="Udemy Sans"/>
              </a:rPr>
              <a:t>flexible as well.</a:t>
            </a:r>
          </a:p>
          <a:p>
            <a:r>
              <a:rPr lang="en-US" dirty="0"/>
              <a:t>So that when we build the image, we can actually build the image based on one and the same unchanged </a:t>
            </a:r>
            <a:r>
              <a:rPr lang="en-US" dirty="0" err="1"/>
              <a:t>Dockerfile</a:t>
            </a:r>
            <a:r>
              <a:rPr lang="en-US" dirty="0"/>
              <a:t> multiple times</a:t>
            </a:r>
          </a:p>
          <a:p>
            <a:r>
              <a:rPr lang="en-US" dirty="0"/>
              <a:t>with different default values.</a:t>
            </a:r>
          </a:p>
          <a:p>
            <a:pPr algn="ctr"/>
            <a:r>
              <a:rPr lang="en-US" sz="2000" b="1" u="sng" dirty="0"/>
              <a:t>We can achieve it</a:t>
            </a:r>
          </a:p>
          <a:p>
            <a:pPr algn="ctr"/>
            <a:r>
              <a:rPr lang="en-US" sz="2000" b="1" dirty="0"/>
              <a:t>with build-time arguments</a:t>
            </a:r>
          </a:p>
          <a:p>
            <a:endParaRPr lang="en-US" dirty="0"/>
          </a:p>
          <a:p>
            <a:pPr algn="l"/>
            <a:endParaRPr lang="en-US" b="0" i="0" dirty="0">
              <a:solidFill>
                <a:schemeClr val="bg1"/>
              </a:solidFill>
              <a:effectLst/>
              <a:latin typeface="Udemy Sans"/>
            </a:endParaRPr>
          </a:p>
        </p:txBody>
      </p:sp>
      <p:pic>
        <p:nvPicPr>
          <p:cNvPr id="13" name="Immagine 12">
            <a:extLst>
              <a:ext uri="{FF2B5EF4-FFF2-40B4-BE49-F238E27FC236}">
                <a16:creationId xmlns:a16="http://schemas.microsoft.com/office/drawing/2014/main" id="{5D09BECE-2F50-1BDE-19BC-E58D5C9586EB}"/>
              </a:ext>
            </a:extLst>
          </p:cNvPr>
          <p:cNvPicPr>
            <a:picLocks noChangeAspect="1"/>
          </p:cNvPicPr>
          <p:nvPr/>
        </p:nvPicPr>
        <p:blipFill>
          <a:blip r:embed="rId10"/>
          <a:stretch>
            <a:fillRect/>
          </a:stretch>
        </p:blipFill>
        <p:spPr>
          <a:xfrm>
            <a:off x="1979712" y="1270971"/>
            <a:ext cx="5287113" cy="5001323"/>
          </a:xfrm>
          <a:prstGeom prst="rect">
            <a:avLst/>
          </a:prstGeom>
        </p:spPr>
      </p:pic>
      <p:sp>
        <p:nvSpPr>
          <p:cNvPr id="14" name="Ovale 13">
            <a:extLst>
              <a:ext uri="{FF2B5EF4-FFF2-40B4-BE49-F238E27FC236}">
                <a16:creationId xmlns:a16="http://schemas.microsoft.com/office/drawing/2014/main" id="{965B36BF-8D26-401A-B247-A2B9D02AEB76}"/>
              </a:ext>
            </a:extLst>
          </p:cNvPr>
          <p:cNvSpPr/>
          <p:nvPr/>
        </p:nvSpPr>
        <p:spPr>
          <a:xfrm>
            <a:off x="2510998" y="1865838"/>
            <a:ext cx="2061001"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CasellaDiTesto 14">
            <a:extLst>
              <a:ext uri="{FF2B5EF4-FFF2-40B4-BE49-F238E27FC236}">
                <a16:creationId xmlns:a16="http://schemas.microsoft.com/office/drawing/2014/main" id="{DBBBEF61-9F54-29D0-88F6-4C7C7D68BCF4}"/>
              </a:ext>
            </a:extLst>
          </p:cNvPr>
          <p:cNvSpPr txBox="1"/>
          <p:nvPr/>
        </p:nvSpPr>
        <p:spPr>
          <a:xfrm>
            <a:off x="4241568" y="2305482"/>
            <a:ext cx="4572000" cy="4247317"/>
          </a:xfrm>
          <a:prstGeom prst="rect">
            <a:avLst/>
          </a:prstGeom>
          <a:solidFill>
            <a:schemeClr val="accent1"/>
          </a:solidFill>
        </p:spPr>
        <p:txBody>
          <a:bodyPr wrap="square">
            <a:spAutoFit/>
          </a:bodyPr>
          <a:lstStyle/>
          <a:p>
            <a:r>
              <a:rPr lang="en-US" dirty="0">
                <a:solidFill>
                  <a:schemeClr val="bg1"/>
                </a:solidFill>
                <a:latin typeface="Udemy Sans"/>
              </a:rPr>
              <a:t>This argument cannot be used in your code, it's not available there, you can only use it in your </a:t>
            </a:r>
            <a:r>
              <a:rPr lang="en-US" dirty="0" err="1">
                <a:solidFill>
                  <a:schemeClr val="bg1"/>
                </a:solidFill>
                <a:latin typeface="Udemy Sans"/>
              </a:rPr>
              <a:t>Dockerfile</a:t>
            </a:r>
            <a:r>
              <a:rPr lang="en-US" dirty="0">
                <a:solidFill>
                  <a:schemeClr val="bg1"/>
                </a:solidFill>
                <a:latin typeface="Udemy Sans"/>
              </a:rPr>
              <a:t>.</a:t>
            </a:r>
          </a:p>
          <a:p>
            <a:r>
              <a:rPr lang="en-US" dirty="0">
                <a:solidFill>
                  <a:schemeClr val="bg1"/>
                </a:solidFill>
                <a:latin typeface="Udemy Sans"/>
              </a:rPr>
              <a:t>And even there, you can't use it on every instruction.</a:t>
            </a:r>
          </a:p>
          <a:p>
            <a:r>
              <a:rPr lang="en-US" dirty="0">
                <a:solidFill>
                  <a:schemeClr val="bg1"/>
                </a:solidFill>
                <a:latin typeface="Udemy Sans"/>
              </a:rPr>
              <a:t>You cannot use it on CMD command, for example, because that's a runtime command in the end, which is executed when the container starts.</a:t>
            </a:r>
          </a:p>
          <a:p>
            <a:r>
              <a:rPr lang="en-US" dirty="0">
                <a:solidFill>
                  <a:schemeClr val="bg1"/>
                </a:solidFill>
              </a:rPr>
              <a:t>But you can use your </a:t>
            </a:r>
            <a:r>
              <a:rPr lang="en-US" dirty="0" err="1">
                <a:solidFill>
                  <a:schemeClr val="bg1"/>
                </a:solidFill>
              </a:rPr>
              <a:t>arg</a:t>
            </a:r>
            <a:r>
              <a:rPr lang="en-US" dirty="0">
                <a:solidFill>
                  <a:schemeClr val="bg1"/>
                </a:solidFill>
              </a:rPr>
              <a:t> on all the other instructions.</a:t>
            </a:r>
          </a:p>
          <a:p>
            <a:r>
              <a:rPr lang="en-US" u="sng" dirty="0">
                <a:solidFill>
                  <a:schemeClr val="bg1"/>
                </a:solidFill>
              </a:rPr>
              <a:t>And therefore we can also use it on the ENV instruction, </a:t>
            </a:r>
            <a:r>
              <a:rPr lang="en-US" dirty="0">
                <a:solidFill>
                  <a:schemeClr val="bg1"/>
                </a:solidFill>
              </a:rPr>
              <a:t>for example, to set the default value for this environment variable.</a:t>
            </a:r>
          </a:p>
          <a:p>
            <a:endParaRPr lang="en-US" b="0" i="0" dirty="0">
              <a:solidFill>
                <a:schemeClr val="bg1"/>
              </a:solidFill>
              <a:effectLst/>
              <a:latin typeface="Udemy Sans"/>
            </a:endParaRPr>
          </a:p>
        </p:txBody>
      </p:sp>
      <p:cxnSp>
        <p:nvCxnSpPr>
          <p:cNvPr id="17" name="Connettore 2 16">
            <a:extLst>
              <a:ext uri="{FF2B5EF4-FFF2-40B4-BE49-F238E27FC236}">
                <a16:creationId xmlns:a16="http://schemas.microsoft.com/office/drawing/2014/main" id="{ABDF8B6B-C3EB-A523-EACE-71419B69594A}"/>
              </a:ext>
            </a:extLst>
          </p:cNvPr>
          <p:cNvCxnSpPr>
            <a:cxnSpLocks/>
          </p:cNvCxnSpPr>
          <p:nvPr/>
        </p:nvCxnSpPr>
        <p:spPr>
          <a:xfrm flipH="1">
            <a:off x="3083375" y="3919408"/>
            <a:ext cx="3293311" cy="149080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Connettore 2 18">
            <a:extLst>
              <a:ext uri="{FF2B5EF4-FFF2-40B4-BE49-F238E27FC236}">
                <a16:creationId xmlns:a16="http://schemas.microsoft.com/office/drawing/2014/main" id="{C2CCC9CA-FAD0-9167-2911-ECA063272AC7}"/>
              </a:ext>
            </a:extLst>
          </p:cNvPr>
          <p:cNvCxnSpPr>
            <a:cxnSpLocks/>
          </p:cNvCxnSpPr>
          <p:nvPr/>
        </p:nvCxnSpPr>
        <p:spPr>
          <a:xfrm flipH="1" flipV="1">
            <a:off x="2980838" y="4283350"/>
            <a:ext cx="5119554" cy="119867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23" name="Immagine 22">
            <a:extLst>
              <a:ext uri="{FF2B5EF4-FFF2-40B4-BE49-F238E27FC236}">
                <a16:creationId xmlns:a16="http://schemas.microsoft.com/office/drawing/2014/main" id="{E27226E2-51CC-3310-C691-7472A173A196}"/>
              </a:ext>
            </a:extLst>
          </p:cNvPr>
          <p:cNvPicPr>
            <a:picLocks noChangeAspect="1"/>
          </p:cNvPicPr>
          <p:nvPr/>
        </p:nvPicPr>
        <p:blipFill>
          <a:blip r:embed="rId11"/>
          <a:stretch>
            <a:fillRect/>
          </a:stretch>
        </p:blipFill>
        <p:spPr>
          <a:xfrm>
            <a:off x="2669550" y="4090175"/>
            <a:ext cx="2200582" cy="371527"/>
          </a:xfrm>
          <a:prstGeom prst="rect">
            <a:avLst/>
          </a:prstGeom>
        </p:spPr>
      </p:pic>
      <p:sp>
        <p:nvSpPr>
          <p:cNvPr id="25" name="CasellaDiTesto 24">
            <a:extLst>
              <a:ext uri="{FF2B5EF4-FFF2-40B4-BE49-F238E27FC236}">
                <a16:creationId xmlns:a16="http://schemas.microsoft.com/office/drawing/2014/main" id="{5F140A09-CA76-340B-DEED-C249551B0CC4}"/>
              </a:ext>
            </a:extLst>
          </p:cNvPr>
          <p:cNvSpPr txBox="1"/>
          <p:nvPr/>
        </p:nvSpPr>
        <p:spPr>
          <a:xfrm>
            <a:off x="308894" y="1277483"/>
            <a:ext cx="4572000" cy="2031325"/>
          </a:xfrm>
          <a:prstGeom prst="rect">
            <a:avLst/>
          </a:prstGeom>
          <a:solidFill>
            <a:schemeClr val="accent1"/>
          </a:solidFill>
        </p:spPr>
        <p:txBody>
          <a:bodyPr wrap="square">
            <a:spAutoFit/>
          </a:bodyPr>
          <a:lstStyle/>
          <a:p>
            <a:pPr algn="l"/>
            <a:r>
              <a:rPr lang="en-US" dirty="0">
                <a:solidFill>
                  <a:schemeClr val="bg1"/>
                </a:solidFill>
                <a:latin typeface="Udemy Sans"/>
              </a:rPr>
              <a:t>N</a:t>
            </a:r>
            <a:r>
              <a:rPr lang="en-US" b="0" i="0" dirty="0">
                <a:solidFill>
                  <a:schemeClr val="bg1"/>
                </a:solidFill>
                <a:effectLst/>
                <a:latin typeface="Udemy Sans"/>
              </a:rPr>
              <a:t>ow we can build our image with a name of feedback-node and then a tag it web-app.</a:t>
            </a:r>
          </a:p>
          <a:p>
            <a:pPr algn="l"/>
            <a:r>
              <a:rPr lang="en-US" b="0" i="0" dirty="0">
                <a:solidFill>
                  <a:schemeClr val="bg1"/>
                </a:solidFill>
                <a:effectLst/>
                <a:latin typeface="Udemy Sans"/>
              </a:rPr>
              <a:t>And they offer we </a:t>
            </a:r>
            <a:r>
              <a:rPr lang="en-US" b="0" i="0" dirty="0" err="1">
                <a:solidFill>
                  <a:schemeClr val="bg1"/>
                </a:solidFill>
                <a:effectLst/>
                <a:latin typeface="Udemy Sans"/>
              </a:rPr>
              <a:t>wanna</a:t>
            </a:r>
            <a:r>
              <a:rPr lang="en-US" b="0" i="0" dirty="0">
                <a:solidFill>
                  <a:schemeClr val="bg1"/>
                </a:solidFill>
                <a:effectLst/>
                <a:latin typeface="Udemy Sans"/>
              </a:rPr>
              <a:t> use port 80.</a:t>
            </a:r>
          </a:p>
          <a:p>
            <a:pPr algn="l"/>
            <a:r>
              <a:rPr lang="en-US" b="0" i="0" dirty="0">
                <a:solidFill>
                  <a:schemeClr val="bg1"/>
                </a:solidFill>
                <a:effectLst/>
                <a:latin typeface="Udemy Sans"/>
              </a:rPr>
              <a:t>And hence, we don't have to specify anything,</a:t>
            </a:r>
          </a:p>
          <a:p>
            <a:pPr algn="l"/>
            <a:r>
              <a:rPr lang="en-US" b="0" i="0" dirty="0">
                <a:solidFill>
                  <a:schemeClr val="bg1"/>
                </a:solidFill>
                <a:effectLst/>
                <a:latin typeface="Udemy Sans"/>
              </a:rPr>
              <a:t>because that's actually the default for our argument.</a:t>
            </a:r>
          </a:p>
          <a:p>
            <a:pPr algn="l"/>
            <a:r>
              <a:rPr lang="en-US" b="0" i="0" dirty="0">
                <a:solidFill>
                  <a:schemeClr val="bg1"/>
                </a:solidFill>
                <a:effectLst/>
                <a:latin typeface="Udemy Sans"/>
              </a:rPr>
              <a:t>So we can just build it like this:</a:t>
            </a:r>
          </a:p>
        </p:txBody>
      </p:sp>
      <p:pic>
        <p:nvPicPr>
          <p:cNvPr id="30" name="Immagine 29">
            <a:extLst>
              <a:ext uri="{FF2B5EF4-FFF2-40B4-BE49-F238E27FC236}">
                <a16:creationId xmlns:a16="http://schemas.microsoft.com/office/drawing/2014/main" id="{0D11006A-9690-20E9-7BA8-5197AEEE54B4}"/>
              </a:ext>
            </a:extLst>
          </p:cNvPr>
          <p:cNvPicPr>
            <a:picLocks noChangeAspect="1"/>
          </p:cNvPicPr>
          <p:nvPr/>
        </p:nvPicPr>
        <p:blipFill>
          <a:blip r:embed="rId12"/>
          <a:stretch>
            <a:fillRect/>
          </a:stretch>
        </p:blipFill>
        <p:spPr>
          <a:xfrm>
            <a:off x="326571" y="3034852"/>
            <a:ext cx="8486997" cy="1945157"/>
          </a:xfrm>
          <a:prstGeom prst="rect">
            <a:avLst/>
          </a:prstGeom>
        </p:spPr>
      </p:pic>
      <p:sp>
        <p:nvSpPr>
          <p:cNvPr id="31" name="Ovale 30">
            <a:extLst>
              <a:ext uri="{FF2B5EF4-FFF2-40B4-BE49-F238E27FC236}">
                <a16:creationId xmlns:a16="http://schemas.microsoft.com/office/drawing/2014/main" id="{76A4BB1B-31D8-D8C6-52BD-C5DDFBBB198E}"/>
              </a:ext>
            </a:extLst>
          </p:cNvPr>
          <p:cNvSpPr/>
          <p:nvPr/>
        </p:nvSpPr>
        <p:spPr>
          <a:xfrm>
            <a:off x="5343401" y="3234329"/>
            <a:ext cx="2050162" cy="3085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1CEED19B-5DC0-B071-9724-E3B749087880}"/>
              </a:ext>
            </a:extLst>
          </p:cNvPr>
          <p:cNvPicPr>
            <a:picLocks noChangeAspect="1"/>
          </p:cNvPicPr>
          <p:nvPr/>
        </p:nvPicPr>
        <p:blipFill>
          <a:blip r:embed="rId13"/>
          <a:stretch>
            <a:fillRect/>
          </a:stretch>
        </p:blipFill>
        <p:spPr>
          <a:xfrm>
            <a:off x="334459" y="3656864"/>
            <a:ext cx="8479109" cy="1914061"/>
          </a:xfrm>
          <a:prstGeom prst="rect">
            <a:avLst/>
          </a:prstGeom>
        </p:spPr>
      </p:pic>
      <p:pic>
        <p:nvPicPr>
          <p:cNvPr id="35" name="Immagine 34">
            <a:extLst>
              <a:ext uri="{FF2B5EF4-FFF2-40B4-BE49-F238E27FC236}">
                <a16:creationId xmlns:a16="http://schemas.microsoft.com/office/drawing/2014/main" id="{9B788199-BB51-6851-040C-2C265C6AA8B9}"/>
              </a:ext>
            </a:extLst>
          </p:cNvPr>
          <p:cNvPicPr>
            <a:picLocks noChangeAspect="1"/>
          </p:cNvPicPr>
          <p:nvPr/>
        </p:nvPicPr>
        <p:blipFill rotWithShape="1">
          <a:blip r:embed="rId14"/>
          <a:srcRect l="-688" t="14202" r="688" b="33881"/>
          <a:stretch/>
        </p:blipFill>
        <p:spPr>
          <a:xfrm>
            <a:off x="247635" y="5582549"/>
            <a:ext cx="8565933" cy="1048844"/>
          </a:xfrm>
          <a:prstGeom prst="rect">
            <a:avLst/>
          </a:prstGeom>
        </p:spPr>
      </p:pic>
      <p:sp>
        <p:nvSpPr>
          <p:cNvPr id="36" name="Ovale 35">
            <a:extLst>
              <a:ext uri="{FF2B5EF4-FFF2-40B4-BE49-F238E27FC236}">
                <a16:creationId xmlns:a16="http://schemas.microsoft.com/office/drawing/2014/main" id="{0B9F2E2E-5D94-ECA0-192E-BD493E203CA5}"/>
              </a:ext>
            </a:extLst>
          </p:cNvPr>
          <p:cNvSpPr/>
          <p:nvPr/>
        </p:nvSpPr>
        <p:spPr>
          <a:xfrm>
            <a:off x="5231834" y="5542137"/>
            <a:ext cx="3793155" cy="3085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8" name="CasellaDiTesto 37">
            <a:extLst>
              <a:ext uri="{FF2B5EF4-FFF2-40B4-BE49-F238E27FC236}">
                <a16:creationId xmlns:a16="http://schemas.microsoft.com/office/drawing/2014/main" id="{CE3C677B-FEB7-14EE-0CC2-EF1799C7B214}"/>
              </a:ext>
            </a:extLst>
          </p:cNvPr>
          <p:cNvSpPr txBox="1"/>
          <p:nvPr/>
        </p:nvSpPr>
        <p:spPr>
          <a:xfrm>
            <a:off x="216243" y="3565158"/>
            <a:ext cx="4595326" cy="2031325"/>
          </a:xfrm>
          <a:prstGeom prst="rect">
            <a:avLst/>
          </a:prstGeom>
          <a:solidFill>
            <a:schemeClr val="accent1"/>
          </a:solidFill>
        </p:spPr>
        <p:txBody>
          <a:bodyPr wrap="square">
            <a:spAutoFit/>
          </a:bodyPr>
          <a:lstStyle/>
          <a:p>
            <a:pPr algn="l"/>
            <a:r>
              <a:rPr lang="en-US" b="0" i="0" dirty="0">
                <a:solidFill>
                  <a:schemeClr val="bg1"/>
                </a:solidFill>
                <a:latin typeface="Udemy Sans"/>
              </a:rPr>
              <a:t>And now we're again building an image</a:t>
            </a:r>
          </a:p>
          <a:p>
            <a:pPr algn="l"/>
            <a:r>
              <a:rPr lang="en-US" b="0" i="0" dirty="0">
                <a:solidFill>
                  <a:schemeClr val="bg1"/>
                </a:solidFill>
                <a:latin typeface="Udemy Sans"/>
              </a:rPr>
              <a:t>on a different tag with a different </a:t>
            </a:r>
            <a:r>
              <a:rPr lang="en-US" b="0" i="0" dirty="0" err="1">
                <a:solidFill>
                  <a:schemeClr val="bg1"/>
                </a:solidFill>
                <a:latin typeface="Udemy Sans"/>
              </a:rPr>
              <a:t>arg</a:t>
            </a:r>
            <a:r>
              <a:rPr lang="en-US" b="0" i="0" dirty="0">
                <a:solidFill>
                  <a:schemeClr val="bg1"/>
                </a:solidFill>
                <a:latin typeface="Udemy Sans"/>
              </a:rPr>
              <a:t> value.</a:t>
            </a:r>
          </a:p>
          <a:p>
            <a:pPr algn="l"/>
            <a:r>
              <a:rPr lang="en-US" b="0" i="0" dirty="0">
                <a:solidFill>
                  <a:schemeClr val="bg1"/>
                </a:solidFill>
                <a:latin typeface="Udemy Sans"/>
              </a:rPr>
              <a:t>There after this value is locked in.</a:t>
            </a:r>
          </a:p>
          <a:p>
            <a:pPr algn="l"/>
            <a:r>
              <a:rPr lang="en-US" b="0" i="0" dirty="0">
                <a:solidFill>
                  <a:schemeClr val="bg1"/>
                </a:solidFill>
                <a:latin typeface="Udemy Sans"/>
              </a:rPr>
              <a:t>But now we got two images based on the same </a:t>
            </a:r>
            <a:r>
              <a:rPr lang="en-US" b="0" i="0" dirty="0" err="1">
                <a:solidFill>
                  <a:schemeClr val="bg1"/>
                </a:solidFill>
                <a:latin typeface="Udemy Sans"/>
              </a:rPr>
              <a:t>Dockerfile</a:t>
            </a:r>
            <a:r>
              <a:rPr lang="en-US" b="0" i="0" dirty="0">
                <a:solidFill>
                  <a:schemeClr val="bg1"/>
                </a:solidFill>
                <a:latin typeface="Udemy Sans"/>
              </a:rPr>
              <a:t>, where we didn't need to change any code.</a:t>
            </a:r>
          </a:p>
          <a:p>
            <a:pPr algn="l"/>
            <a:r>
              <a:rPr lang="en-US" b="0" i="0" dirty="0">
                <a:solidFill>
                  <a:schemeClr val="bg1"/>
                </a:solidFill>
                <a:latin typeface="Udemy Sans"/>
              </a:rPr>
              <a:t>And yet, we're using a different port number</a:t>
            </a:r>
          </a:p>
        </p:txBody>
      </p:sp>
      <p:cxnSp>
        <p:nvCxnSpPr>
          <p:cNvPr id="40" name="Connettore 2 39">
            <a:extLst>
              <a:ext uri="{FF2B5EF4-FFF2-40B4-BE49-F238E27FC236}">
                <a16:creationId xmlns:a16="http://schemas.microsoft.com/office/drawing/2014/main" id="{4AA8B78B-2F6F-9857-01B7-EC9950451D52}"/>
              </a:ext>
            </a:extLst>
          </p:cNvPr>
          <p:cNvCxnSpPr/>
          <p:nvPr/>
        </p:nvCxnSpPr>
        <p:spPr>
          <a:xfrm flipV="1">
            <a:off x="4811569" y="3565158"/>
            <a:ext cx="944319" cy="35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a:extLst>
              <a:ext uri="{FF2B5EF4-FFF2-40B4-BE49-F238E27FC236}">
                <a16:creationId xmlns:a16="http://schemas.microsoft.com/office/drawing/2014/main" id="{9C114D0C-E22E-A6DF-1020-CF74C793D177}"/>
              </a:ext>
            </a:extLst>
          </p:cNvPr>
          <p:cNvCxnSpPr>
            <a:cxnSpLocks/>
          </p:cNvCxnSpPr>
          <p:nvPr/>
        </p:nvCxnSpPr>
        <p:spPr>
          <a:xfrm>
            <a:off x="4829246" y="4030213"/>
            <a:ext cx="1469082" cy="153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magine 44">
            <a:extLst>
              <a:ext uri="{FF2B5EF4-FFF2-40B4-BE49-F238E27FC236}">
                <a16:creationId xmlns:a16="http://schemas.microsoft.com/office/drawing/2014/main" id="{31F61471-44C3-7315-F224-15B9C3AD22F4}"/>
              </a:ext>
            </a:extLst>
          </p:cNvPr>
          <p:cNvPicPr>
            <a:picLocks noChangeAspect="1"/>
          </p:cNvPicPr>
          <p:nvPr/>
        </p:nvPicPr>
        <p:blipFill>
          <a:blip r:embed="rId15"/>
          <a:stretch>
            <a:fillRect/>
          </a:stretch>
        </p:blipFill>
        <p:spPr>
          <a:xfrm>
            <a:off x="279075" y="5817652"/>
            <a:ext cx="6352629" cy="869165"/>
          </a:xfrm>
          <a:prstGeom prst="rect">
            <a:avLst/>
          </a:prstGeom>
        </p:spPr>
      </p:pic>
      <p:sp>
        <p:nvSpPr>
          <p:cNvPr id="47" name="CasellaDiTesto 46">
            <a:extLst>
              <a:ext uri="{FF2B5EF4-FFF2-40B4-BE49-F238E27FC236}">
                <a16:creationId xmlns:a16="http://schemas.microsoft.com/office/drawing/2014/main" id="{4D503A38-EAD9-AE5C-EA08-8FEF18766DEE}"/>
              </a:ext>
            </a:extLst>
          </p:cNvPr>
          <p:cNvSpPr txBox="1"/>
          <p:nvPr/>
        </p:nvSpPr>
        <p:spPr>
          <a:xfrm>
            <a:off x="2175805" y="848800"/>
            <a:ext cx="4609322" cy="954107"/>
          </a:xfrm>
          <a:prstGeom prst="rect">
            <a:avLst/>
          </a:prstGeom>
          <a:solidFill>
            <a:schemeClr val="accent3"/>
          </a:solidFill>
        </p:spPr>
        <p:txBody>
          <a:bodyPr wrap="square">
            <a:spAutoFit/>
          </a:bodyPr>
          <a:lstStyle/>
          <a:p>
            <a:r>
              <a:rPr lang="en-US" sz="2800" dirty="0">
                <a:solidFill>
                  <a:schemeClr val="bg1"/>
                </a:solidFill>
                <a:latin typeface="Udemy Sans"/>
              </a:rPr>
              <a:t>O</a:t>
            </a:r>
            <a:r>
              <a:rPr lang="en-US" sz="2800" b="0" i="0" dirty="0">
                <a:solidFill>
                  <a:schemeClr val="bg1"/>
                </a:solidFill>
                <a:effectLst/>
                <a:latin typeface="Udemy Sans"/>
              </a:rPr>
              <a:t>ne note about where you specify </a:t>
            </a:r>
            <a:r>
              <a:rPr lang="en-US" sz="2800" b="0" i="0" dirty="0" err="1">
                <a:solidFill>
                  <a:schemeClr val="bg1"/>
                </a:solidFill>
                <a:effectLst/>
                <a:latin typeface="Udemy Sans"/>
              </a:rPr>
              <a:t>args</a:t>
            </a:r>
            <a:r>
              <a:rPr lang="en-US" sz="2800" b="0" i="0" dirty="0">
                <a:solidFill>
                  <a:schemeClr val="bg1"/>
                </a:solidFill>
                <a:effectLst/>
                <a:latin typeface="Udemy Sans"/>
              </a:rPr>
              <a:t> and </a:t>
            </a:r>
            <a:r>
              <a:rPr lang="en-US" sz="2800" b="0" i="0" dirty="0" err="1">
                <a:solidFill>
                  <a:schemeClr val="bg1"/>
                </a:solidFill>
                <a:effectLst/>
                <a:latin typeface="Udemy Sans"/>
              </a:rPr>
              <a:t>envs</a:t>
            </a:r>
            <a:r>
              <a:rPr lang="en-US" sz="2800" b="0" i="0" dirty="0">
                <a:solidFill>
                  <a:schemeClr val="bg1"/>
                </a:solidFill>
                <a:effectLst/>
                <a:latin typeface="Udemy Sans"/>
              </a:rPr>
              <a:t>……</a:t>
            </a:r>
            <a:endParaRPr lang="it-IT" sz="2800" dirty="0">
              <a:solidFill>
                <a:schemeClr val="bg1"/>
              </a:solidFill>
            </a:endParaRPr>
          </a:p>
        </p:txBody>
      </p:sp>
      <p:pic>
        <p:nvPicPr>
          <p:cNvPr id="49" name="Immagine 48">
            <a:extLst>
              <a:ext uri="{FF2B5EF4-FFF2-40B4-BE49-F238E27FC236}">
                <a16:creationId xmlns:a16="http://schemas.microsoft.com/office/drawing/2014/main" id="{1E5EEA80-C9A2-4E5D-6932-171527BA0917}"/>
              </a:ext>
            </a:extLst>
          </p:cNvPr>
          <p:cNvPicPr>
            <a:picLocks noChangeAspect="1"/>
          </p:cNvPicPr>
          <p:nvPr/>
        </p:nvPicPr>
        <p:blipFill>
          <a:blip r:embed="rId16"/>
          <a:stretch>
            <a:fillRect/>
          </a:stretch>
        </p:blipFill>
        <p:spPr>
          <a:xfrm>
            <a:off x="260684" y="1860166"/>
            <a:ext cx="8574964" cy="4219535"/>
          </a:xfrm>
          <a:prstGeom prst="rect">
            <a:avLst/>
          </a:prstGeom>
        </p:spPr>
      </p:pic>
      <p:sp>
        <p:nvSpPr>
          <p:cNvPr id="51" name="CasellaDiTesto 50">
            <a:extLst>
              <a:ext uri="{FF2B5EF4-FFF2-40B4-BE49-F238E27FC236}">
                <a16:creationId xmlns:a16="http://schemas.microsoft.com/office/drawing/2014/main" id="{AF854D06-B26B-39C8-400C-CFC3DBB25EFD}"/>
              </a:ext>
            </a:extLst>
          </p:cNvPr>
          <p:cNvSpPr txBox="1"/>
          <p:nvPr/>
        </p:nvSpPr>
        <p:spPr>
          <a:xfrm>
            <a:off x="3623556" y="2587428"/>
            <a:ext cx="4609322" cy="2862322"/>
          </a:xfrm>
          <a:prstGeom prst="rect">
            <a:avLst/>
          </a:prstGeom>
          <a:solidFill>
            <a:schemeClr val="accent1"/>
          </a:solidFill>
        </p:spPr>
        <p:txBody>
          <a:bodyPr wrap="square">
            <a:spAutoFit/>
          </a:bodyPr>
          <a:lstStyle/>
          <a:p>
            <a:pPr algn="l"/>
            <a:r>
              <a:rPr lang="en-US" b="0" i="0" dirty="0">
                <a:solidFill>
                  <a:schemeClr val="bg1"/>
                </a:solidFill>
                <a:effectLst/>
                <a:latin typeface="Udemy Sans"/>
              </a:rPr>
              <a:t>not place it right at the beginning of your </a:t>
            </a:r>
            <a:r>
              <a:rPr lang="en-US" b="0" i="0" dirty="0" err="1">
                <a:solidFill>
                  <a:schemeClr val="bg1"/>
                </a:solidFill>
                <a:effectLst/>
                <a:latin typeface="Udemy Sans"/>
              </a:rPr>
              <a:t>Dockerfile</a:t>
            </a:r>
            <a:r>
              <a:rPr lang="en-US" b="0" i="0" dirty="0">
                <a:solidFill>
                  <a:schemeClr val="bg1"/>
                </a:solidFill>
                <a:effectLst/>
                <a:latin typeface="Udemy Sans"/>
              </a:rPr>
              <a:t> because these instructions just like all other instructions, </a:t>
            </a:r>
            <a:r>
              <a:rPr lang="en-US" b="0" i="0" u="sng" dirty="0">
                <a:solidFill>
                  <a:schemeClr val="bg1"/>
                </a:solidFill>
                <a:effectLst/>
                <a:latin typeface="Udemy Sans"/>
              </a:rPr>
              <a:t>add layers to your </a:t>
            </a:r>
            <a:r>
              <a:rPr lang="en-US" b="0" i="0" u="sng" dirty="0" err="1">
                <a:solidFill>
                  <a:schemeClr val="bg1"/>
                </a:solidFill>
                <a:effectLst/>
                <a:latin typeface="Udemy Sans"/>
              </a:rPr>
              <a:t>Dockerfile</a:t>
            </a:r>
            <a:r>
              <a:rPr lang="en-US" b="0" i="0" u="sng" dirty="0">
                <a:solidFill>
                  <a:schemeClr val="bg1"/>
                </a:solidFill>
                <a:effectLst/>
                <a:latin typeface="Udemy Sans"/>
              </a:rPr>
              <a:t>.</a:t>
            </a:r>
          </a:p>
          <a:p>
            <a:pPr algn="l"/>
            <a:r>
              <a:rPr lang="en-US" b="0" i="0" dirty="0">
                <a:solidFill>
                  <a:schemeClr val="bg1"/>
                </a:solidFill>
                <a:effectLst/>
                <a:latin typeface="Udemy Sans"/>
              </a:rPr>
              <a:t>And hence, when something changes about them, all subsequent layers are rebuilt, are re-executed.</a:t>
            </a:r>
          </a:p>
          <a:p>
            <a:pPr algn="l"/>
            <a:r>
              <a:rPr lang="en-US" b="0" i="0" dirty="0">
                <a:solidFill>
                  <a:schemeClr val="bg1"/>
                </a:solidFill>
                <a:effectLst/>
                <a:latin typeface="Udemy Sans"/>
              </a:rPr>
              <a:t>So all subsequent instructions are re-executed.</a:t>
            </a:r>
          </a:p>
          <a:p>
            <a:pPr algn="l"/>
            <a:r>
              <a:rPr lang="en-US" b="0" i="0" dirty="0">
                <a:solidFill>
                  <a:schemeClr val="bg1"/>
                </a:solidFill>
                <a:effectLst/>
                <a:latin typeface="Udemy Sans"/>
              </a:rPr>
              <a:t>And I don't </a:t>
            </a:r>
            <a:r>
              <a:rPr lang="en-US" b="0" i="0" dirty="0" err="1">
                <a:solidFill>
                  <a:schemeClr val="bg1"/>
                </a:solidFill>
                <a:effectLst/>
                <a:latin typeface="Udemy Sans"/>
              </a:rPr>
              <a:t>wanna</a:t>
            </a:r>
            <a:r>
              <a:rPr lang="en-US" b="0" i="0" dirty="0">
                <a:solidFill>
                  <a:schemeClr val="bg1"/>
                </a:solidFill>
                <a:effectLst/>
                <a:latin typeface="Udemy Sans"/>
              </a:rPr>
              <a:t> execute </a:t>
            </a:r>
            <a:r>
              <a:rPr lang="en-US" b="0" i="0" dirty="0" err="1">
                <a:solidFill>
                  <a:schemeClr val="bg1"/>
                </a:solidFill>
                <a:effectLst/>
                <a:latin typeface="Udemy Sans"/>
              </a:rPr>
              <a:t>npm</a:t>
            </a:r>
            <a:r>
              <a:rPr lang="en-US" b="0" i="0" dirty="0">
                <a:solidFill>
                  <a:schemeClr val="bg1"/>
                </a:solidFill>
                <a:effectLst/>
                <a:latin typeface="Udemy Sans"/>
              </a:rPr>
              <a:t> install again all the time</a:t>
            </a:r>
          </a:p>
        </p:txBody>
      </p:sp>
      <p:sp>
        <p:nvSpPr>
          <p:cNvPr id="52" name="Ovale 51">
            <a:extLst>
              <a:ext uri="{FF2B5EF4-FFF2-40B4-BE49-F238E27FC236}">
                <a16:creationId xmlns:a16="http://schemas.microsoft.com/office/drawing/2014/main" id="{9F0865D0-5307-F33F-28CB-E7A86FFF2225}"/>
              </a:ext>
            </a:extLst>
          </p:cNvPr>
          <p:cNvSpPr/>
          <p:nvPr/>
        </p:nvSpPr>
        <p:spPr>
          <a:xfrm>
            <a:off x="1040381" y="2697440"/>
            <a:ext cx="1543489" cy="4371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54" name="Connettore 2 53">
            <a:extLst>
              <a:ext uri="{FF2B5EF4-FFF2-40B4-BE49-F238E27FC236}">
                <a16:creationId xmlns:a16="http://schemas.microsoft.com/office/drawing/2014/main" id="{739E533C-5D6B-11D6-3B67-2645E51FB3CC}"/>
              </a:ext>
            </a:extLst>
          </p:cNvPr>
          <p:cNvCxnSpPr/>
          <p:nvPr/>
        </p:nvCxnSpPr>
        <p:spPr>
          <a:xfrm flipH="1">
            <a:off x="2634415" y="2767299"/>
            <a:ext cx="3293802" cy="11939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6" name="Connettore diritto 55">
            <a:extLst>
              <a:ext uri="{FF2B5EF4-FFF2-40B4-BE49-F238E27FC236}">
                <a16:creationId xmlns:a16="http://schemas.microsoft.com/office/drawing/2014/main" id="{4D199C3C-7DC4-15D5-3DAA-7C7B74BE9D11}"/>
              </a:ext>
            </a:extLst>
          </p:cNvPr>
          <p:cNvCxnSpPr/>
          <p:nvPr/>
        </p:nvCxnSpPr>
        <p:spPr>
          <a:xfrm flipH="1">
            <a:off x="1345187" y="2575551"/>
            <a:ext cx="875091" cy="645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A3446965-37CC-AA68-F30A-1B7EFC43BE2B}"/>
              </a:ext>
            </a:extLst>
          </p:cNvPr>
          <p:cNvCxnSpPr/>
          <p:nvPr/>
        </p:nvCxnSpPr>
        <p:spPr>
          <a:xfrm>
            <a:off x="1511558" y="2610496"/>
            <a:ext cx="639794" cy="665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nettore 2 58">
            <a:extLst>
              <a:ext uri="{FF2B5EF4-FFF2-40B4-BE49-F238E27FC236}">
                <a16:creationId xmlns:a16="http://schemas.microsoft.com/office/drawing/2014/main" id="{37032D2F-5548-FE0C-4FC8-73FC4451392F}"/>
              </a:ext>
            </a:extLst>
          </p:cNvPr>
          <p:cNvCxnSpPr>
            <a:cxnSpLocks/>
          </p:cNvCxnSpPr>
          <p:nvPr/>
        </p:nvCxnSpPr>
        <p:spPr>
          <a:xfrm flipH="1">
            <a:off x="1482560" y="3183766"/>
            <a:ext cx="149275" cy="109217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4" name="Immagine 63">
            <a:extLst>
              <a:ext uri="{FF2B5EF4-FFF2-40B4-BE49-F238E27FC236}">
                <a16:creationId xmlns:a16="http://schemas.microsoft.com/office/drawing/2014/main" id="{CB53AB40-1D39-350F-31A2-BC3C6A190197}"/>
              </a:ext>
            </a:extLst>
          </p:cNvPr>
          <p:cNvPicPr>
            <a:picLocks noChangeAspect="1"/>
          </p:cNvPicPr>
          <p:nvPr/>
        </p:nvPicPr>
        <p:blipFill>
          <a:blip r:embed="rId17"/>
          <a:stretch>
            <a:fillRect/>
          </a:stretch>
        </p:blipFill>
        <p:spPr>
          <a:xfrm>
            <a:off x="1152131" y="4232753"/>
            <a:ext cx="1393027" cy="169709"/>
          </a:xfrm>
          <a:prstGeom prst="rect">
            <a:avLst/>
          </a:prstGeom>
        </p:spPr>
      </p:pic>
    </p:spTree>
    <p:extLst>
      <p:ext uri="{BB962C8B-B14F-4D97-AF65-F5344CB8AC3E}">
        <p14:creationId xmlns:p14="http://schemas.microsoft.com/office/powerpoint/2010/main" val="74321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fade">
                                      <p:cBhvr>
                                        <p:cTn id="122" dur="500"/>
                                        <p:tgtEl>
                                          <p:spTgt spid="4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1"/>
                                        </p:tgtEl>
                                        <p:attrNameLst>
                                          <p:attrName>style.visibility</p:attrName>
                                        </p:attrNameLst>
                                      </p:cBhvr>
                                      <p:to>
                                        <p:strVal val="visible"/>
                                      </p:to>
                                    </p:set>
                                    <p:animEffect transition="in" filter="fade">
                                      <p:cBhvr>
                                        <p:cTn id="137" dur="500"/>
                                        <p:tgtEl>
                                          <p:spTgt spid="5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fade">
                                      <p:cBhvr>
                                        <p:cTn id="147" dur="500"/>
                                        <p:tgtEl>
                                          <p:spTgt spid="54"/>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par>
                                <p:cTn id="153" presetID="10" presetClass="entr" presetSubtype="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animEffect transition="in" filter="fade">
                                      <p:cBhvr>
                                        <p:cTn id="155" dur="500"/>
                                        <p:tgtEl>
                                          <p:spTgt spid="5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64"/>
                                        </p:tgtEl>
                                        <p:attrNameLst>
                                          <p:attrName>style.visibility</p:attrName>
                                        </p:attrNameLst>
                                      </p:cBhvr>
                                      <p:to>
                                        <p:strVal val="visible"/>
                                      </p:to>
                                    </p:set>
                                    <p:animEffect transition="in" filter="fade">
                                      <p:cBhvr>
                                        <p:cTn id="16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0" grpId="0" animBg="1"/>
      <p:bldP spid="11" grpId="0" animBg="1"/>
      <p:bldP spid="14" grpId="0" animBg="1"/>
      <p:bldP spid="15" grpId="0" animBg="1"/>
      <p:bldP spid="15" grpId="1" animBg="1"/>
      <p:bldP spid="25" grpId="0" animBg="1"/>
      <p:bldP spid="31" grpId="0" animBg="1"/>
      <p:bldP spid="36" grpId="0" animBg="1"/>
      <p:bldP spid="38" grpId="0" animBg="1"/>
      <p:bldP spid="47" grpId="0" animBg="1"/>
      <p:bldP spid="51" grpId="0" animBg="1"/>
      <p:bldP spid="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97FC0B7A-2455-9722-AA53-96DC37DC2FEB}"/>
              </a:ext>
            </a:extLst>
          </p:cNvPr>
          <p:cNvPicPr>
            <a:picLocks noChangeAspect="1"/>
          </p:cNvPicPr>
          <p:nvPr/>
        </p:nvPicPr>
        <p:blipFill>
          <a:blip r:embed="rId7"/>
          <a:stretch>
            <a:fillRect/>
          </a:stretch>
        </p:blipFill>
        <p:spPr>
          <a:xfrm>
            <a:off x="179512" y="880168"/>
            <a:ext cx="8405899" cy="4420611"/>
          </a:xfrm>
          <a:prstGeom prst="rect">
            <a:avLst/>
          </a:prstGeom>
        </p:spPr>
      </p:pic>
      <p:sp>
        <p:nvSpPr>
          <p:cNvPr id="6" name="Ovale 5">
            <a:extLst>
              <a:ext uri="{FF2B5EF4-FFF2-40B4-BE49-F238E27FC236}">
                <a16:creationId xmlns:a16="http://schemas.microsoft.com/office/drawing/2014/main" id="{620DCBA2-9606-A617-E41A-30087C2AE626}"/>
              </a:ext>
            </a:extLst>
          </p:cNvPr>
          <p:cNvSpPr/>
          <p:nvPr/>
        </p:nvSpPr>
        <p:spPr>
          <a:xfrm>
            <a:off x="350014" y="906701"/>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E7436F8C-C3F5-EF26-95FE-568035ECE83F}"/>
              </a:ext>
            </a:extLst>
          </p:cNvPr>
          <p:cNvSpPr/>
          <p:nvPr/>
        </p:nvSpPr>
        <p:spPr>
          <a:xfrm>
            <a:off x="350014" y="1789241"/>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6FA8B443-A31F-1D7C-0ADB-F02502A03349}"/>
              </a:ext>
            </a:extLst>
          </p:cNvPr>
          <p:cNvSpPr/>
          <p:nvPr/>
        </p:nvSpPr>
        <p:spPr>
          <a:xfrm>
            <a:off x="350014" y="2547380"/>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92E18EBB-D760-F083-1423-56C91D7EA1EE}"/>
              </a:ext>
            </a:extLst>
          </p:cNvPr>
          <p:cNvSpPr/>
          <p:nvPr/>
        </p:nvSpPr>
        <p:spPr>
          <a:xfrm>
            <a:off x="375977" y="3344556"/>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621B968A-D8BF-7EF3-2A69-C2AC32D52265}"/>
              </a:ext>
            </a:extLst>
          </p:cNvPr>
          <p:cNvPicPr>
            <a:picLocks noChangeAspect="1"/>
          </p:cNvPicPr>
          <p:nvPr/>
        </p:nvPicPr>
        <p:blipFill>
          <a:blip r:embed="rId8"/>
          <a:stretch>
            <a:fillRect/>
          </a:stretch>
        </p:blipFill>
        <p:spPr>
          <a:xfrm>
            <a:off x="2598093" y="5046305"/>
            <a:ext cx="3919161" cy="1730616"/>
          </a:xfrm>
          <a:prstGeom prst="rect">
            <a:avLst/>
          </a:prstGeom>
        </p:spPr>
      </p:pic>
      <p:sp>
        <p:nvSpPr>
          <p:cNvPr id="16" name="Ovale 15">
            <a:extLst>
              <a:ext uri="{FF2B5EF4-FFF2-40B4-BE49-F238E27FC236}">
                <a16:creationId xmlns:a16="http://schemas.microsoft.com/office/drawing/2014/main" id="{241A155A-9373-4142-0A86-5A98CA2385F8}"/>
              </a:ext>
            </a:extLst>
          </p:cNvPr>
          <p:cNvSpPr/>
          <p:nvPr/>
        </p:nvSpPr>
        <p:spPr>
          <a:xfrm>
            <a:off x="350014" y="4173846"/>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D227ACBA-0347-D3AB-D6ED-4664AE5889EF}"/>
              </a:ext>
            </a:extLst>
          </p:cNvPr>
          <p:cNvSpPr/>
          <p:nvPr/>
        </p:nvSpPr>
        <p:spPr>
          <a:xfrm>
            <a:off x="2968788" y="948206"/>
            <a:ext cx="2755340" cy="2580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44A018A9-8DC7-8200-E917-CF0D7778C287}"/>
              </a:ext>
            </a:extLst>
          </p:cNvPr>
          <p:cNvSpPr txBox="1"/>
          <p:nvPr/>
        </p:nvSpPr>
        <p:spPr>
          <a:xfrm>
            <a:off x="294041" y="943899"/>
            <a:ext cx="4572000" cy="4801314"/>
          </a:xfrm>
          <a:prstGeom prst="rect">
            <a:avLst/>
          </a:prstGeom>
          <a:solidFill>
            <a:schemeClr val="accent1"/>
          </a:solidFill>
        </p:spPr>
        <p:txBody>
          <a:bodyPr wrap="square">
            <a:spAutoFit/>
          </a:bodyPr>
          <a:lstStyle/>
          <a:p>
            <a:pPr algn="l"/>
            <a:r>
              <a:rPr lang="en-US" b="0" i="0" dirty="0">
                <a:solidFill>
                  <a:schemeClr val="bg1"/>
                </a:solidFill>
                <a:effectLst/>
                <a:latin typeface="Udemy Sans"/>
              </a:rPr>
              <a:t>For example, if we're talking about a website,</a:t>
            </a:r>
          </a:p>
          <a:p>
            <a:pPr algn="l"/>
            <a:r>
              <a:rPr lang="en-US" b="0" i="0" dirty="0">
                <a:solidFill>
                  <a:schemeClr val="bg1"/>
                </a:solidFill>
                <a:effectLst/>
                <a:latin typeface="Udemy Sans"/>
              </a:rPr>
              <a:t>a user might be entering something in a form,</a:t>
            </a:r>
          </a:p>
          <a:p>
            <a:pPr algn="l"/>
            <a:r>
              <a:rPr lang="en-US" b="0" i="0" dirty="0">
                <a:solidFill>
                  <a:schemeClr val="bg1"/>
                </a:solidFill>
                <a:effectLst/>
                <a:latin typeface="Udemy Sans"/>
              </a:rPr>
              <a:t>and when we then fetch that data and handle it on the server, which might be running into container, then this entered user data, is temporary data.</a:t>
            </a:r>
          </a:p>
          <a:p>
            <a:pPr algn="l"/>
            <a:r>
              <a:rPr lang="en-US" b="0" i="0" dirty="0">
                <a:solidFill>
                  <a:schemeClr val="bg1"/>
                </a:solidFill>
                <a:effectLst/>
                <a:latin typeface="Udemy Sans"/>
              </a:rPr>
              <a:t>We might store it in variables, in our code,</a:t>
            </a:r>
          </a:p>
          <a:p>
            <a:pPr algn="l"/>
            <a:r>
              <a:rPr lang="en-US" b="0" i="0" dirty="0">
                <a:solidFill>
                  <a:schemeClr val="bg1"/>
                </a:solidFill>
                <a:effectLst/>
                <a:latin typeface="Udemy Sans"/>
              </a:rPr>
              <a:t>and therefore it's in the end, only stored in memory, or maybe we even store it in a database</a:t>
            </a:r>
            <a:r>
              <a:rPr lang="en-US" dirty="0">
                <a:solidFill>
                  <a:schemeClr val="bg1"/>
                </a:solidFill>
                <a:latin typeface="Udemy Sans"/>
              </a:rPr>
              <a:t> </a:t>
            </a:r>
            <a:r>
              <a:rPr lang="en-US" b="0" i="0" dirty="0">
                <a:solidFill>
                  <a:schemeClr val="bg1"/>
                </a:solidFill>
                <a:effectLst/>
                <a:latin typeface="Udemy Sans"/>
              </a:rPr>
              <a:t>or in a file.</a:t>
            </a:r>
          </a:p>
          <a:p>
            <a:r>
              <a:rPr lang="en-US" b="1" dirty="0">
                <a:solidFill>
                  <a:schemeClr val="bg1"/>
                </a:solidFill>
              </a:rPr>
              <a:t>Losing that data when the containers shuts down</a:t>
            </a:r>
          </a:p>
          <a:p>
            <a:r>
              <a:rPr lang="en-US" dirty="0">
                <a:solidFill>
                  <a:schemeClr val="bg1"/>
                </a:solidFill>
              </a:rPr>
              <a:t>since it's read-write, it's stored in containers</a:t>
            </a:r>
          </a:p>
          <a:p>
            <a:r>
              <a:rPr lang="en-US" dirty="0">
                <a:solidFill>
                  <a:schemeClr val="bg1"/>
                </a:solidFill>
              </a:rPr>
              <a:t>and not in images because images are read-only</a:t>
            </a:r>
          </a:p>
          <a:p>
            <a:endParaRPr lang="en-US" b="1" dirty="0">
              <a:solidFill>
                <a:schemeClr val="bg1"/>
              </a:solidFill>
            </a:endParaRPr>
          </a:p>
          <a:p>
            <a:pPr algn="l"/>
            <a:endParaRPr lang="en-US" b="0" i="0" dirty="0">
              <a:solidFill>
                <a:schemeClr val="bg1"/>
              </a:solidFill>
              <a:effectLst/>
              <a:latin typeface="Udemy Sans"/>
            </a:endParaRPr>
          </a:p>
        </p:txBody>
      </p:sp>
      <p:pic>
        <p:nvPicPr>
          <p:cNvPr id="21" name="Immagine 20">
            <a:extLst>
              <a:ext uri="{FF2B5EF4-FFF2-40B4-BE49-F238E27FC236}">
                <a16:creationId xmlns:a16="http://schemas.microsoft.com/office/drawing/2014/main" id="{B8CA52DF-F5C9-185B-A0AA-82FA2943515B}"/>
              </a:ext>
            </a:extLst>
          </p:cNvPr>
          <p:cNvPicPr>
            <a:picLocks noChangeAspect="1"/>
          </p:cNvPicPr>
          <p:nvPr/>
        </p:nvPicPr>
        <p:blipFill>
          <a:blip r:embed="rId9"/>
          <a:stretch>
            <a:fillRect/>
          </a:stretch>
        </p:blipFill>
        <p:spPr>
          <a:xfrm>
            <a:off x="2580041" y="5089616"/>
            <a:ext cx="3849488" cy="1674444"/>
          </a:xfrm>
          <a:prstGeom prst="rect">
            <a:avLst/>
          </a:prstGeom>
        </p:spPr>
      </p:pic>
      <p:sp>
        <p:nvSpPr>
          <p:cNvPr id="23" name="CasellaDiTesto 22">
            <a:extLst>
              <a:ext uri="{FF2B5EF4-FFF2-40B4-BE49-F238E27FC236}">
                <a16:creationId xmlns:a16="http://schemas.microsoft.com/office/drawing/2014/main" id="{9D39FA48-90EA-300E-E0DD-B88909B6DD61}"/>
              </a:ext>
            </a:extLst>
          </p:cNvPr>
          <p:cNvSpPr txBox="1"/>
          <p:nvPr/>
        </p:nvSpPr>
        <p:spPr>
          <a:xfrm>
            <a:off x="296770" y="996298"/>
            <a:ext cx="4572000" cy="2400657"/>
          </a:xfrm>
          <a:prstGeom prst="rect">
            <a:avLst/>
          </a:prstGeom>
          <a:solidFill>
            <a:schemeClr val="accent1"/>
          </a:solidFill>
        </p:spPr>
        <p:txBody>
          <a:bodyPr wrap="square">
            <a:spAutoFit/>
          </a:bodyPr>
          <a:lstStyle/>
          <a:p>
            <a:pPr algn="l"/>
            <a:r>
              <a:rPr lang="en-US" b="0" i="0" dirty="0">
                <a:solidFill>
                  <a:schemeClr val="bg1"/>
                </a:solidFill>
                <a:effectLst/>
                <a:latin typeface="Udemy Sans"/>
              </a:rPr>
              <a:t>When I say stored in the container, the container stores this information, stores files, whatever it is, in this read-write layer, or with help of that read-write layer. But it's all inside of the container. It's not on our local file system, on our local machine, and it's not in the image.</a:t>
            </a:r>
          </a:p>
          <a:p>
            <a:pPr algn="l"/>
            <a:r>
              <a:rPr lang="en-US" sz="2400" b="0" i="0" dirty="0">
                <a:solidFill>
                  <a:schemeClr val="bg1"/>
                </a:solidFill>
                <a:effectLst/>
                <a:latin typeface="Udemy Sans"/>
              </a:rPr>
              <a:t>It's in the container</a:t>
            </a:r>
          </a:p>
        </p:txBody>
      </p:sp>
      <p:sp>
        <p:nvSpPr>
          <p:cNvPr id="25" name="CasellaDiTesto 24">
            <a:extLst>
              <a:ext uri="{FF2B5EF4-FFF2-40B4-BE49-F238E27FC236}">
                <a16:creationId xmlns:a16="http://schemas.microsoft.com/office/drawing/2014/main" id="{2CCB8BC2-445D-961E-572F-8257B610E2D8}"/>
              </a:ext>
            </a:extLst>
          </p:cNvPr>
          <p:cNvSpPr txBox="1"/>
          <p:nvPr/>
        </p:nvSpPr>
        <p:spPr>
          <a:xfrm>
            <a:off x="291312" y="2445738"/>
            <a:ext cx="4572000" cy="1754326"/>
          </a:xfrm>
          <a:prstGeom prst="rect">
            <a:avLst/>
          </a:prstGeom>
          <a:solidFill>
            <a:schemeClr val="accent1"/>
          </a:solidFill>
        </p:spPr>
        <p:txBody>
          <a:bodyPr wrap="square">
            <a:spAutoFit/>
          </a:bodyPr>
          <a:lstStyle/>
          <a:p>
            <a:pPr algn="l"/>
            <a:r>
              <a:rPr lang="en-US" b="0" i="0" dirty="0">
                <a:solidFill>
                  <a:schemeClr val="bg1"/>
                </a:solidFill>
                <a:latin typeface="Udemy Sans"/>
              </a:rPr>
              <a:t>It's permanent application data.</a:t>
            </a:r>
          </a:p>
          <a:p>
            <a:pPr algn="l"/>
            <a:r>
              <a:rPr lang="en-US" b="0" i="0" dirty="0">
                <a:solidFill>
                  <a:schemeClr val="bg1"/>
                </a:solidFill>
                <a:latin typeface="Udemy Sans"/>
              </a:rPr>
              <a:t>For example, if we got an application, where users can sign up and lock themselves in,</a:t>
            </a:r>
          </a:p>
          <a:p>
            <a:pPr algn="l"/>
            <a:r>
              <a:rPr lang="en-US" b="0" i="0" dirty="0">
                <a:solidFill>
                  <a:schemeClr val="bg1"/>
                </a:solidFill>
                <a:latin typeface="Udemy Sans"/>
              </a:rPr>
              <a:t>then, we got these user accounts, which we </a:t>
            </a:r>
            <a:r>
              <a:rPr lang="en-US" b="0" i="0" dirty="0" err="1">
                <a:solidFill>
                  <a:schemeClr val="bg1"/>
                </a:solidFill>
                <a:latin typeface="Udemy Sans"/>
              </a:rPr>
              <a:t>wanna</a:t>
            </a:r>
            <a:r>
              <a:rPr lang="en-US" b="0" i="0" dirty="0">
                <a:solidFill>
                  <a:schemeClr val="bg1"/>
                </a:solidFill>
                <a:latin typeface="Udemy Sans"/>
              </a:rPr>
              <a:t> store in files or typically in a database.</a:t>
            </a:r>
          </a:p>
          <a:p>
            <a:pPr algn="l"/>
            <a:r>
              <a:rPr lang="en-US" b="0" i="0" dirty="0">
                <a:solidFill>
                  <a:schemeClr val="bg1"/>
                </a:solidFill>
                <a:latin typeface="Udemy Sans"/>
              </a:rPr>
              <a:t>And of course </a:t>
            </a:r>
            <a:r>
              <a:rPr lang="en-US" b="1" i="0" dirty="0">
                <a:solidFill>
                  <a:schemeClr val="bg1"/>
                </a:solidFill>
                <a:latin typeface="Udemy Sans"/>
              </a:rPr>
              <a:t>that data needs to persist</a:t>
            </a:r>
          </a:p>
        </p:txBody>
      </p:sp>
      <p:sp>
        <p:nvSpPr>
          <p:cNvPr id="26" name="Ovale 25">
            <a:extLst>
              <a:ext uri="{FF2B5EF4-FFF2-40B4-BE49-F238E27FC236}">
                <a16:creationId xmlns:a16="http://schemas.microsoft.com/office/drawing/2014/main" id="{B049BE07-0E3D-EA91-58F6-51303D64FB76}"/>
              </a:ext>
            </a:extLst>
          </p:cNvPr>
          <p:cNvSpPr/>
          <p:nvPr/>
        </p:nvSpPr>
        <p:spPr>
          <a:xfrm>
            <a:off x="6043355" y="816967"/>
            <a:ext cx="2542055" cy="10185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1797DE2E-29B6-03B3-2D39-B152EAB54436}"/>
              </a:ext>
            </a:extLst>
          </p:cNvPr>
          <p:cNvSpPr txBox="1"/>
          <p:nvPr/>
        </p:nvSpPr>
        <p:spPr>
          <a:xfrm>
            <a:off x="3275856" y="5266999"/>
            <a:ext cx="5291299" cy="646331"/>
          </a:xfrm>
          <a:prstGeom prst="rect">
            <a:avLst/>
          </a:prstGeom>
          <a:solidFill>
            <a:schemeClr val="accent1"/>
          </a:solidFill>
        </p:spPr>
        <p:txBody>
          <a:bodyPr wrap="square">
            <a:spAutoFit/>
          </a:bodyPr>
          <a:lstStyle/>
          <a:p>
            <a:pPr algn="ctr"/>
            <a:r>
              <a:rPr lang="en-US" sz="3600" dirty="0">
                <a:solidFill>
                  <a:schemeClr val="bg1"/>
                </a:solidFill>
                <a:latin typeface="Udemy Sans"/>
              </a:rPr>
              <a:t>WE NEED VOLUMES…….</a:t>
            </a:r>
            <a:endParaRPr lang="en-US" sz="3600" b="1" i="0" dirty="0">
              <a:solidFill>
                <a:schemeClr val="bg1"/>
              </a:solidFill>
              <a:latin typeface="Udemy Sans"/>
            </a:endParaRPr>
          </a:p>
        </p:txBody>
      </p:sp>
    </p:spTree>
    <p:extLst>
      <p:ext uri="{BB962C8B-B14F-4D97-AF65-F5344CB8AC3E}">
        <p14:creationId xmlns:p14="http://schemas.microsoft.com/office/powerpoint/2010/main" val="9663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1"/>
                                        </p:tgtEl>
                                      </p:cBhvr>
                                    </p:animEffect>
                                    <p:set>
                                      <p:cBhvr>
                                        <p:cTn id="67" dur="1" fill="hold">
                                          <p:stCondLst>
                                            <p:cond delay="499"/>
                                          </p:stCondLst>
                                        </p:cTn>
                                        <p:tgtEl>
                                          <p:spTgt spid="2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11" grpId="0" animBg="1"/>
      <p:bldP spid="13" grpId="0" animBg="1"/>
      <p:bldP spid="16" grpId="0" animBg="1"/>
      <p:bldP spid="17" grpId="0" animBg="1"/>
      <p:bldP spid="19" grpId="0" animBg="1"/>
      <p:bldP spid="19" grpId="1" animBg="1"/>
      <p:bldP spid="23" grpId="0" animBg="1"/>
      <p:bldP spid="23" grpId="1" animBg="1"/>
      <p:bldP spid="25" grpId="0" animBg="1"/>
      <p:bldP spid="25" grpId="1" animBg="1"/>
      <p:bldP spid="26"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67706057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BFEBB91B-0E25-5699-FB2A-98AB7B9C47CA}"/>
              </a:ext>
            </a:extLst>
          </p:cNvPr>
          <p:cNvSpPr txBox="1"/>
          <p:nvPr/>
        </p:nvSpPr>
        <p:spPr>
          <a:xfrm>
            <a:off x="2483768" y="1196752"/>
            <a:ext cx="4572000" cy="2031325"/>
          </a:xfrm>
          <a:prstGeom prst="rect">
            <a:avLst/>
          </a:prstGeom>
          <a:solidFill>
            <a:schemeClr val="accent1"/>
          </a:solidFill>
        </p:spPr>
        <p:txBody>
          <a:bodyPr wrap="square">
            <a:spAutoFit/>
          </a:bodyPr>
          <a:lstStyle/>
          <a:p>
            <a:pPr algn="l"/>
            <a:r>
              <a:rPr lang="en-US" dirty="0">
                <a:solidFill>
                  <a:schemeClr val="bg1"/>
                </a:solidFill>
                <a:latin typeface="Udemy Sans"/>
              </a:rPr>
              <a:t>T</a:t>
            </a:r>
            <a:r>
              <a:rPr lang="en-US" b="0" i="0" dirty="0">
                <a:solidFill>
                  <a:schemeClr val="bg1"/>
                </a:solidFill>
                <a:effectLst/>
                <a:latin typeface="Udemy Sans"/>
              </a:rPr>
              <a:t>o demonstrate what I was talking about and to show you these different kinds of data and action</a:t>
            </a:r>
            <a:r>
              <a:rPr lang="en-US" dirty="0">
                <a:solidFill>
                  <a:schemeClr val="bg1"/>
                </a:solidFill>
                <a:latin typeface="Udemy Sans"/>
              </a:rPr>
              <a:t>, I</a:t>
            </a:r>
            <a:r>
              <a:rPr lang="en-US" b="0" i="0" dirty="0">
                <a:solidFill>
                  <a:schemeClr val="bg1"/>
                </a:solidFill>
                <a:effectLst/>
                <a:latin typeface="Udemy Sans"/>
              </a:rPr>
              <a:t> prepared another project for you,</a:t>
            </a:r>
          </a:p>
          <a:p>
            <a:pPr algn="l"/>
            <a:r>
              <a:rPr lang="en-US" b="0" i="0" dirty="0">
                <a:solidFill>
                  <a:schemeClr val="bg1"/>
                </a:solidFill>
                <a:effectLst/>
                <a:latin typeface="Udemy Sans"/>
              </a:rPr>
              <a:t>which we're going to </a:t>
            </a:r>
            <a:r>
              <a:rPr lang="en-US" b="0" i="0" dirty="0" err="1">
                <a:solidFill>
                  <a:schemeClr val="bg1"/>
                </a:solidFill>
                <a:effectLst/>
                <a:latin typeface="Udemy Sans"/>
              </a:rPr>
              <a:t>dockerize</a:t>
            </a:r>
            <a:endParaRPr lang="en-US" b="0" i="0" dirty="0">
              <a:solidFill>
                <a:schemeClr val="bg1"/>
              </a:solidFill>
              <a:effectLst/>
              <a:latin typeface="Udemy Sans"/>
            </a:endParaRPr>
          </a:p>
          <a:p>
            <a:pPr algn="l"/>
            <a:endParaRPr lang="en-US" dirty="0">
              <a:solidFill>
                <a:schemeClr val="bg1"/>
              </a:solidFill>
              <a:latin typeface="Udemy Sans"/>
            </a:endParaRPr>
          </a:p>
          <a:p>
            <a:pPr algn="l"/>
            <a:r>
              <a:rPr lang="en-US" b="0" i="0" dirty="0">
                <a:solidFill>
                  <a:schemeClr val="bg1"/>
                </a:solidFill>
                <a:effectLst/>
                <a:latin typeface="Udemy Sans"/>
              </a:rPr>
              <a:t>PLEASE open in visual studio code  “data-volumes-01-starting-setup” folder</a:t>
            </a:r>
          </a:p>
        </p:txBody>
      </p:sp>
      <p:pic>
        <p:nvPicPr>
          <p:cNvPr id="10" name="Immagine 9">
            <a:extLst>
              <a:ext uri="{FF2B5EF4-FFF2-40B4-BE49-F238E27FC236}">
                <a16:creationId xmlns:a16="http://schemas.microsoft.com/office/drawing/2014/main" id="{DE4D7C98-29C3-6C42-B850-E6A9AE849D26}"/>
              </a:ext>
            </a:extLst>
          </p:cNvPr>
          <p:cNvPicPr>
            <a:picLocks noChangeAspect="1"/>
          </p:cNvPicPr>
          <p:nvPr/>
        </p:nvPicPr>
        <p:blipFill>
          <a:blip r:embed="rId7"/>
          <a:stretch>
            <a:fillRect/>
          </a:stretch>
        </p:blipFill>
        <p:spPr>
          <a:xfrm>
            <a:off x="529564" y="14604"/>
            <a:ext cx="8056220" cy="6605459"/>
          </a:xfrm>
          <a:prstGeom prst="rect">
            <a:avLst/>
          </a:prstGeom>
        </p:spPr>
      </p:pic>
      <p:pic>
        <p:nvPicPr>
          <p:cNvPr id="14" name="Immagine 13">
            <a:extLst>
              <a:ext uri="{FF2B5EF4-FFF2-40B4-BE49-F238E27FC236}">
                <a16:creationId xmlns:a16="http://schemas.microsoft.com/office/drawing/2014/main" id="{3EDA25B7-D607-8E5A-7D1E-FC1072857B49}"/>
              </a:ext>
            </a:extLst>
          </p:cNvPr>
          <p:cNvPicPr>
            <a:picLocks noChangeAspect="1"/>
          </p:cNvPicPr>
          <p:nvPr/>
        </p:nvPicPr>
        <p:blipFill>
          <a:blip r:embed="rId8"/>
          <a:stretch>
            <a:fillRect/>
          </a:stretch>
        </p:blipFill>
        <p:spPr>
          <a:xfrm>
            <a:off x="1187624" y="1412776"/>
            <a:ext cx="6467852" cy="2947933"/>
          </a:xfrm>
          <a:prstGeom prst="rect">
            <a:avLst/>
          </a:prstGeom>
        </p:spPr>
      </p:pic>
      <p:sp>
        <p:nvSpPr>
          <p:cNvPr id="20" name="CasellaDiTesto 19">
            <a:extLst>
              <a:ext uri="{FF2B5EF4-FFF2-40B4-BE49-F238E27FC236}">
                <a16:creationId xmlns:a16="http://schemas.microsoft.com/office/drawing/2014/main" id="{A0F9AB8C-51F0-6A10-1C57-61C50D81DF29}"/>
              </a:ext>
            </a:extLst>
          </p:cNvPr>
          <p:cNvSpPr txBox="1"/>
          <p:nvPr/>
        </p:nvSpPr>
        <p:spPr>
          <a:xfrm>
            <a:off x="1907704" y="4631962"/>
            <a:ext cx="4572000" cy="646331"/>
          </a:xfrm>
          <a:prstGeom prst="rect">
            <a:avLst/>
          </a:prstGeom>
          <a:solidFill>
            <a:schemeClr val="accent1"/>
          </a:solidFill>
        </p:spPr>
        <p:txBody>
          <a:bodyPr wrap="square">
            <a:spAutoFit/>
          </a:bodyPr>
          <a:lstStyle/>
          <a:p>
            <a:pPr algn="l"/>
            <a:r>
              <a:rPr lang="en-US" b="0" i="0" dirty="0">
                <a:solidFill>
                  <a:schemeClr val="bg1"/>
                </a:solidFill>
                <a:effectLst/>
                <a:latin typeface="Udemy Sans"/>
              </a:rPr>
              <a:t> in this app we can't see all three kinds of data</a:t>
            </a:r>
          </a:p>
          <a:p>
            <a:pPr algn="l"/>
            <a:r>
              <a:rPr lang="en-US" b="0" i="0" dirty="0">
                <a:solidFill>
                  <a:schemeClr val="bg1"/>
                </a:solidFill>
                <a:effectLst/>
                <a:latin typeface="Udemy Sans"/>
              </a:rPr>
              <a:t>in action</a:t>
            </a:r>
          </a:p>
        </p:txBody>
      </p:sp>
      <p:pic>
        <p:nvPicPr>
          <p:cNvPr id="22" name="Immagine 21">
            <a:extLst>
              <a:ext uri="{FF2B5EF4-FFF2-40B4-BE49-F238E27FC236}">
                <a16:creationId xmlns:a16="http://schemas.microsoft.com/office/drawing/2014/main" id="{F6CB8B38-406F-E3B0-2D75-A087721F619C}"/>
              </a:ext>
            </a:extLst>
          </p:cNvPr>
          <p:cNvPicPr>
            <a:picLocks noChangeAspect="1"/>
          </p:cNvPicPr>
          <p:nvPr/>
        </p:nvPicPr>
        <p:blipFill>
          <a:blip r:embed="rId7"/>
          <a:stretch>
            <a:fillRect/>
          </a:stretch>
        </p:blipFill>
        <p:spPr>
          <a:xfrm>
            <a:off x="558216" y="14604"/>
            <a:ext cx="8056220" cy="6605459"/>
          </a:xfrm>
          <a:prstGeom prst="rect">
            <a:avLst/>
          </a:prstGeom>
        </p:spPr>
      </p:pic>
      <p:sp>
        <p:nvSpPr>
          <p:cNvPr id="24" name="CasellaDiTesto 23">
            <a:extLst>
              <a:ext uri="{FF2B5EF4-FFF2-40B4-BE49-F238E27FC236}">
                <a16:creationId xmlns:a16="http://schemas.microsoft.com/office/drawing/2014/main" id="{6663F0A3-5B64-1841-FDB5-EA76D4438C05}"/>
              </a:ext>
            </a:extLst>
          </p:cNvPr>
          <p:cNvSpPr txBox="1"/>
          <p:nvPr/>
        </p:nvSpPr>
        <p:spPr>
          <a:xfrm>
            <a:off x="3911467" y="5051832"/>
            <a:ext cx="4572000" cy="1477328"/>
          </a:xfrm>
          <a:prstGeom prst="rect">
            <a:avLst/>
          </a:prstGeom>
          <a:solidFill>
            <a:schemeClr val="accent1"/>
          </a:solidFill>
        </p:spPr>
        <p:txBody>
          <a:bodyPr wrap="square">
            <a:spAutoFit/>
          </a:bodyPr>
          <a:lstStyle/>
          <a:p>
            <a:pPr algn="l"/>
            <a:r>
              <a:rPr lang="en-US" b="0" i="0" dirty="0">
                <a:solidFill>
                  <a:schemeClr val="bg1"/>
                </a:solidFill>
                <a:effectLst/>
                <a:latin typeface="Udemy Sans"/>
              </a:rPr>
              <a:t> in this app we can't see all three kinds of data</a:t>
            </a:r>
          </a:p>
          <a:p>
            <a:pPr algn="l"/>
            <a:r>
              <a:rPr lang="en-US" b="0" i="0" dirty="0">
                <a:solidFill>
                  <a:schemeClr val="bg1"/>
                </a:solidFill>
                <a:effectLst/>
                <a:latin typeface="Udemy Sans"/>
              </a:rPr>
              <a:t>in action</a:t>
            </a:r>
          </a:p>
          <a:p>
            <a:pPr marL="342900" indent="-342900" algn="l">
              <a:buFont typeface="+mj-lt"/>
              <a:buAutoNum type="arabicPeriod"/>
            </a:pPr>
            <a:r>
              <a:rPr lang="en-US" dirty="0">
                <a:solidFill>
                  <a:schemeClr val="bg1"/>
                </a:solidFill>
                <a:latin typeface="Udemy Sans"/>
              </a:rPr>
              <a:t>Source code</a:t>
            </a:r>
          </a:p>
          <a:p>
            <a:pPr marL="342900" indent="-342900" algn="l">
              <a:buFont typeface="+mj-lt"/>
              <a:buAutoNum type="arabicPeriod"/>
            </a:pPr>
            <a:r>
              <a:rPr lang="en-US" b="0" i="0" dirty="0">
                <a:solidFill>
                  <a:schemeClr val="bg1"/>
                </a:solidFill>
                <a:effectLst/>
                <a:latin typeface="Udemy Sans"/>
              </a:rPr>
              <a:t>Temp Data</a:t>
            </a:r>
          </a:p>
          <a:p>
            <a:pPr marL="342900" indent="-342900" algn="l">
              <a:buFont typeface="+mj-lt"/>
              <a:buAutoNum type="arabicPeriod"/>
            </a:pPr>
            <a:r>
              <a:rPr lang="en-US" dirty="0">
                <a:solidFill>
                  <a:schemeClr val="bg1"/>
                </a:solidFill>
                <a:latin typeface="Udemy Sans"/>
              </a:rPr>
              <a:t>Permanent Data</a:t>
            </a:r>
            <a:endParaRPr lang="en-US" b="0" i="0" dirty="0">
              <a:solidFill>
                <a:schemeClr val="bg1"/>
              </a:solidFill>
              <a:effectLst/>
              <a:latin typeface="Udemy Sans"/>
            </a:endParaRPr>
          </a:p>
        </p:txBody>
      </p:sp>
      <p:sp>
        <p:nvSpPr>
          <p:cNvPr id="27" name="Ovale 26">
            <a:extLst>
              <a:ext uri="{FF2B5EF4-FFF2-40B4-BE49-F238E27FC236}">
                <a16:creationId xmlns:a16="http://schemas.microsoft.com/office/drawing/2014/main" id="{B180D432-61A7-FE6A-5B2C-E893F06CA34A}"/>
              </a:ext>
            </a:extLst>
          </p:cNvPr>
          <p:cNvSpPr/>
          <p:nvPr/>
        </p:nvSpPr>
        <p:spPr>
          <a:xfrm>
            <a:off x="4193704" y="5601408"/>
            <a:ext cx="1458416" cy="368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1385F7D-5E56-F84D-B484-44F3358B51AE}"/>
              </a:ext>
            </a:extLst>
          </p:cNvPr>
          <p:cNvSpPr/>
          <p:nvPr/>
        </p:nvSpPr>
        <p:spPr>
          <a:xfrm>
            <a:off x="2267744" y="536730"/>
            <a:ext cx="4968552" cy="53188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94635209-5E62-DC60-675F-41F9AED1CD33}"/>
              </a:ext>
            </a:extLst>
          </p:cNvPr>
          <p:cNvSpPr/>
          <p:nvPr/>
        </p:nvSpPr>
        <p:spPr>
          <a:xfrm>
            <a:off x="4241530" y="5801338"/>
            <a:ext cx="1439242" cy="4834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B1A718C4-1C9B-B84E-9611-C75C34EE5E7B}"/>
              </a:ext>
            </a:extLst>
          </p:cNvPr>
          <p:cNvSpPr/>
          <p:nvPr/>
        </p:nvSpPr>
        <p:spPr>
          <a:xfrm>
            <a:off x="918256" y="1700808"/>
            <a:ext cx="783899" cy="2156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827D072D-8836-71B3-B3A7-1FDF872EFAB6}"/>
              </a:ext>
            </a:extLst>
          </p:cNvPr>
          <p:cNvSpPr/>
          <p:nvPr/>
        </p:nvSpPr>
        <p:spPr>
          <a:xfrm>
            <a:off x="4167334" y="6081754"/>
            <a:ext cx="2276873" cy="4447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7F98EAB2-FC39-D37F-38A8-0D2AF9C19D77}"/>
              </a:ext>
            </a:extLst>
          </p:cNvPr>
          <p:cNvSpPr/>
          <p:nvPr/>
        </p:nvSpPr>
        <p:spPr>
          <a:xfrm>
            <a:off x="981912" y="669549"/>
            <a:ext cx="810057" cy="2182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411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9"/>
                                        </p:tgtEl>
                                      </p:cBhvr>
                                    </p:animEffect>
                                    <p:set>
                                      <p:cBhvr>
                                        <p:cTn id="72" dur="1" fill="hold">
                                          <p:stCondLst>
                                            <p:cond delay="499"/>
                                          </p:stCondLst>
                                        </p:cTn>
                                        <p:tgtEl>
                                          <p:spTgt spid="2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1"/>
                                        </p:tgtEl>
                                      </p:cBhvr>
                                    </p:animEffect>
                                    <p:set>
                                      <p:cBhvr>
                                        <p:cTn id="92"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4" grpId="0"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76299984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6" name="Gruppo 25">
            <a:extLst>
              <a:ext uri="{FF2B5EF4-FFF2-40B4-BE49-F238E27FC236}">
                <a16:creationId xmlns:a16="http://schemas.microsoft.com/office/drawing/2014/main" id="{6262454E-E274-00F5-4940-29A7D86E506F}"/>
              </a:ext>
            </a:extLst>
          </p:cNvPr>
          <p:cNvGrpSpPr/>
          <p:nvPr/>
        </p:nvGrpSpPr>
        <p:grpSpPr>
          <a:xfrm>
            <a:off x="284564" y="881144"/>
            <a:ext cx="8790896" cy="4708095"/>
            <a:chOff x="251520" y="881145"/>
            <a:chExt cx="8790896" cy="4708095"/>
          </a:xfrm>
        </p:grpSpPr>
        <p:pic>
          <p:nvPicPr>
            <p:cNvPr id="4" name="Immagine 3">
              <a:extLst>
                <a:ext uri="{FF2B5EF4-FFF2-40B4-BE49-F238E27FC236}">
                  <a16:creationId xmlns:a16="http://schemas.microsoft.com/office/drawing/2014/main" id="{83EBCC67-78EF-1D40-E927-B022D0EA9145}"/>
                </a:ext>
              </a:extLst>
            </p:cNvPr>
            <p:cNvPicPr>
              <a:picLocks noChangeAspect="1"/>
            </p:cNvPicPr>
            <p:nvPr/>
          </p:nvPicPr>
          <p:blipFill>
            <a:blip r:embed="rId8"/>
            <a:stretch>
              <a:fillRect/>
            </a:stretch>
          </p:blipFill>
          <p:spPr>
            <a:xfrm>
              <a:off x="251520" y="881145"/>
              <a:ext cx="8790896" cy="4708095"/>
            </a:xfrm>
            <a:prstGeom prst="rect">
              <a:avLst/>
            </a:prstGeom>
          </p:spPr>
        </p:pic>
        <p:pic>
          <p:nvPicPr>
            <p:cNvPr id="25" name="Immagine 24">
              <a:extLst>
                <a:ext uri="{FF2B5EF4-FFF2-40B4-BE49-F238E27FC236}">
                  <a16:creationId xmlns:a16="http://schemas.microsoft.com/office/drawing/2014/main" id="{CD332BB5-1015-2F74-9B49-71DD73DFEA8F}"/>
                </a:ext>
              </a:extLst>
            </p:cNvPr>
            <p:cNvPicPr>
              <a:picLocks noChangeAspect="1"/>
            </p:cNvPicPr>
            <p:nvPr/>
          </p:nvPicPr>
          <p:blipFill>
            <a:blip r:embed="rId9"/>
            <a:stretch>
              <a:fillRect/>
            </a:stretch>
          </p:blipFill>
          <p:spPr>
            <a:xfrm>
              <a:off x="2323730" y="2564904"/>
              <a:ext cx="1190505" cy="199228"/>
            </a:xfrm>
            <a:prstGeom prst="rect">
              <a:avLst/>
            </a:prstGeom>
          </p:spPr>
        </p:pic>
      </p:grpSp>
      <p:sp>
        <p:nvSpPr>
          <p:cNvPr id="6" name="Ovale 5">
            <a:extLst>
              <a:ext uri="{FF2B5EF4-FFF2-40B4-BE49-F238E27FC236}">
                <a16:creationId xmlns:a16="http://schemas.microsoft.com/office/drawing/2014/main" id="{E9446BD3-40B4-9C62-6696-5623BF94B626}"/>
              </a:ext>
            </a:extLst>
          </p:cNvPr>
          <p:cNvSpPr/>
          <p:nvPr/>
        </p:nvSpPr>
        <p:spPr>
          <a:xfrm>
            <a:off x="539552" y="2132856"/>
            <a:ext cx="673603"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431A3CC1-0E97-644E-0E3E-9DCB35EE94B5}"/>
              </a:ext>
            </a:extLst>
          </p:cNvPr>
          <p:cNvSpPr/>
          <p:nvPr/>
        </p:nvSpPr>
        <p:spPr>
          <a:xfrm>
            <a:off x="1907704" y="1124744"/>
            <a:ext cx="1656184" cy="18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4E9C6704-D9AD-2817-234E-CA68DA0A790A}"/>
              </a:ext>
            </a:extLst>
          </p:cNvPr>
          <p:cNvPicPr>
            <a:picLocks noChangeAspect="1"/>
          </p:cNvPicPr>
          <p:nvPr/>
        </p:nvPicPr>
        <p:blipFill>
          <a:blip r:embed="rId10"/>
          <a:stretch>
            <a:fillRect/>
          </a:stretch>
        </p:blipFill>
        <p:spPr>
          <a:xfrm>
            <a:off x="6444208" y="3807702"/>
            <a:ext cx="1545910" cy="186754"/>
          </a:xfrm>
          <a:prstGeom prst="rect">
            <a:avLst/>
          </a:prstGeom>
        </p:spPr>
      </p:pic>
      <p:sp>
        <p:nvSpPr>
          <p:cNvPr id="12" name="Ovale 11">
            <a:extLst>
              <a:ext uri="{FF2B5EF4-FFF2-40B4-BE49-F238E27FC236}">
                <a16:creationId xmlns:a16="http://schemas.microsoft.com/office/drawing/2014/main" id="{02925420-BE02-C2A9-E9F1-F3D292A7A04F}"/>
              </a:ext>
            </a:extLst>
          </p:cNvPr>
          <p:cNvSpPr/>
          <p:nvPr/>
        </p:nvSpPr>
        <p:spPr>
          <a:xfrm>
            <a:off x="6372200" y="3757063"/>
            <a:ext cx="172819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34C5B821-130E-6F5C-F4B1-FEFF4F99A816}"/>
              </a:ext>
            </a:extLst>
          </p:cNvPr>
          <p:cNvPicPr>
            <a:picLocks noChangeAspect="1"/>
          </p:cNvPicPr>
          <p:nvPr/>
        </p:nvPicPr>
        <p:blipFill>
          <a:blip r:embed="rId11"/>
          <a:stretch>
            <a:fillRect/>
          </a:stretch>
        </p:blipFill>
        <p:spPr>
          <a:xfrm>
            <a:off x="2051720" y="3933056"/>
            <a:ext cx="4537750" cy="1656183"/>
          </a:xfrm>
          <a:prstGeom prst="rect">
            <a:avLst/>
          </a:prstGeom>
        </p:spPr>
      </p:pic>
      <p:sp>
        <p:nvSpPr>
          <p:cNvPr id="16" name="Ovale 15">
            <a:extLst>
              <a:ext uri="{FF2B5EF4-FFF2-40B4-BE49-F238E27FC236}">
                <a16:creationId xmlns:a16="http://schemas.microsoft.com/office/drawing/2014/main" id="{7CDF3804-A2A3-247F-8112-A525FF9D01DF}"/>
              </a:ext>
            </a:extLst>
          </p:cNvPr>
          <p:cNvSpPr/>
          <p:nvPr/>
        </p:nvSpPr>
        <p:spPr>
          <a:xfrm>
            <a:off x="3131840" y="5157192"/>
            <a:ext cx="3096344"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D65077D4-9DFF-CFD6-B33D-B89114CC6EE6}"/>
              </a:ext>
            </a:extLst>
          </p:cNvPr>
          <p:cNvSpPr txBox="1"/>
          <p:nvPr/>
        </p:nvSpPr>
        <p:spPr>
          <a:xfrm>
            <a:off x="1324304" y="2962377"/>
            <a:ext cx="4572000" cy="369332"/>
          </a:xfrm>
          <a:prstGeom prst="rect">
            <a:avLst/>
          </a:prstGeom>
          <a:solidFill>
            <a:schemeClr val="accent1"/>
          </a:solidFill>
        </p:spPr>
        <p:txBody>
          <a:bodyPr wrap="square">
            <a:spAutoFit/>
          </a:bodyPr>
          <a:lstStyle/>
          <a:p>
            <a:pPr algn="l"/>
            <a:r>
              <a:rPr lang="en-US" b="0" i="0" dirty="0">
                <a:solidFill>
                  <a:schemeClr val="bg1"/>
                </a:solidFill>
                <a:effectLst/>
                <a:latin typeface="Udemy Sans"/>
              </a:rPr>
              <a:t> </a:t>
            </a:r>
            <a:r>
              <a:rPr lang="en-US" dirty="0">
                <a:solidFill>
                  <a:schemeClr val="bg1"/>
                </a:solidFill>
                <a:latin typeface="Udemy Sans"/>
              </a:rPr>
              <a:t>It’s time to create a container…..</a:t>
            </a:r>
            <a:endParaRPr lang="en-US" b="0" i="0" dirty="0">
              <a:solidFill>
                <a:schemeClr val="bg1"/>
              </a:solidFill>
              <a:effectLst/>
              <a:latin typeface="Udemy Sans"/>
            </a:endParaRPr>
          </a:p>
        </p:txBody>
      </p:sp>
      <p:pic>
        <p:nvPicPr>
          <p:cNvPr id="34" name="Immagine 33">
            <a:extLst>
              <a:ext uri="{FF2B5EF4-FFF2-40B4-BE49-F238E27FC236}">
                <a16:creationId xmlns:a16="http://schemas.microsoft.com/office/drawing/2014/main" id="{ED8371C1-EAFE-8F22-3F77-FADF352D8D2B}"/>
              </a:ext>
            </a:extLst>
          </p:cNvPr>
          <p:cNvPicPr>
            <a:picLocks noChangeAspect="1"/>
          </p:cNvPicPr>
          <p:nvPr/>
        </p:nvPicPr>
        <p:blipFill>
          <a:blip r:embed="rId12"/>
          <a:stretch>
            <a:fillRect/>
          </a:stretch>
        </p:blipFill>
        <p:spPr>
          <a:xfrm>
            <a:off x="2051720" y="5586737"/>
            <a:ext cx="7023740" cy="293038"/>
          </a:xfrm>
          <a:prstGeom prst="rect">
            <a:avLst/>
          </a:prstGeom>
        </p:spPr>
      </p:pic>
      <p:sp>
        <p:nvSpPr>
          <p:cNvPr id="35" name="Ovale 34">
            <a:extLst>
              <a:ext uri="{FF2B5EF4-FFF2-40B4-BE49-F238E27FC236}">
                <a16:creationId xmlns:a16="http://schemas.microsoft.com/office/drawing/2014/main" id="{EDD455C0-0EE4-2387-291A-51B9B0113664}"/>
              </a:ext>
            </a:extLst>
          </p:cNvPr>
          <p:cNvSpPr/>
          <p:nvPr/>
        </p:nvSpPr>
        <p:spPr>
          <a:xfrm>
            <a:off x="6202641" y="5486904"/>
            <a:ext cx="3096344"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Immagine 36">
            <a:extLst>
              <a:ext uri="{FF2B5EF4-FFF2-40B4-BE49-F238E27FC236}">
                <a16:creationId xmlns:a16="http://schemas.microsoft.com/office/drawing/2014/main" id="{7F5862BC-D90E-9168-F108-B43762A8B11D}"/>
              </a:ext>
            </a:extLst>
          </p:cNvPr>
          <p:cNvPicPr>
            <a:picLocks noChangeAspect="1"/>
          </p:cNvPicPr>
          <p:nvPr/>
        </p:nvPicPr>
        <p:blipFill>
          <a:blip r:embed="rId13"/>
          <a:stretch>
            <a:fillRect/>
          </a:stretch>
        </p:blipFill>
        <p:spPr>
          <a:xfrm>
            <a:off x="1441639" y="1565522"/>
            <a:ext cx="6199451" cy="3301134"/>
          </a:xfrm>
          <a:prstGeom prst="rect">
            <a:avLst/>
          </a:prstGeom>
        </p:spPr>
      </p:pic>
      <p:pic>
        <p:nvPicPr>
          <p:cNvPr id="42" name="Immagine 41">
            <a:extLst>
              <a:ext uri="{FF2B5EF4-FFF2-40B4-BE49-F238E27FC236}">
                <a16:creationId xmlns:a16="http://schemas.microsoft.com/office/drawing/2014/main" id="{39CCBBB9-E7B6-6607-334F-AC689B05EDA5}"/>
              </a:ext>
            </a:extLst>
          </p:cNvPr>
          <p:cNvPicPr>
            <a:picLocks noChangeAspect="1"/>
          </p:cNvPicPr>
          <p:nvPr/>
        </p:nvPicPr>
        <p:blipFill>
          <a:blip r:embed="rId14"/>
          <a:stretch>
            <a:fillRect/>
          </a:stretch>
        </p:blipFill>
        <p:spPr>
          <a:xfrm>
            <a:off x="2252339" y="1395128"/>
            <a:ext cx="4639322" cy="4067743"/>
          </a:xfrm>
          <a:prstGeom prst="rect">
            <a:avLst/>
          </a:prstGeom>
        </p:spPr>
      </p:pic>
      <p:sp>
        <p:nvSpPr>
          <p:cNvPr id="43" name="Ovale 42">
            <a:extLst>
              <a:ext uri="{FF2B5EF4-FFF2-40B4-BE49-F238E27FC236}">
                <a16:creationId xmlns:a16="http://schemas.microsoft.com/office/drawing/2014/main" id="{5A5B4469-5571-481A-0A9D-CE894345F4B9}"/>
              </a:ext>
            </a:extLst>
          </p:cNvPr>
          <p:cNvSpPr/>
          <p:nvPr/>
        </p:nvSpPr>
        <p:spPr>
          <a:xfrm>
            <a:off x="2133249" y="2235394"/>
            <a:ext cx="1066425"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2E9E9516-17E5-B53E-4DE9-0049DB2FFDC1}"/>
              </a:ext>
            </a:extLst>
          </p:cNvPr>
          <p:cNvSpPr/>
          <p:nvPr/>
        </p:nvSpPr>
        <p:spPr>
          <a:xfrm>
            <a:off x="2328138" y="2839209"/>
            <a:ext cx="2243861"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1801AA07-6B97-5A63-CB28-92179DD7767D}"/>
              </a:ext>
            </a:extLst>
          </p:cNvPr>
          <p:cNvSpPr/>
          <p:nvPr/>
        </p:nvSpPr>
        <p:spPr>
          <a:xfrm>
            <a:off x="2333691" y="4674206"/>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7" name="Immagine 46">
            <a:extLst>
              <a:ext uri="{FF2B5EF4-FFF2-40B4-BE49-F238E27FC236}">
                <a16:creationId xmlns:a16="http://schemas.microsoft.com/office/drawing/2014/main" id="{CB2661AD-C601-757C-02E0-6EB081088669}"/>
              </a:ext>
            </a:extLst>
          </p:cNvPr>
          <p:cNvPicPr>
            <a:picLocks noChangeAspect="1"/>
          </p:cNvPicPr>
          <p:nvPr/>
        </p:nvPicPr>
        <p:blipFill>
          <a:blip r:embed="rId15"/>
          <a:stretch>
            <a:fillRect/>
          </a:stretch>
        </p:blipFill>
        <p:spPr>
          <a:xfrm>
            <a:off x="2051720" y="3786433"/>
            <a:ext cx="4763165" cy="2457793"/>
          </a:xfrm>
          <a:prstGeom prst="rect">
            <a:avLst/>
          </a:prstGeom>
        </p:spPr>
      </p:pic>
      <p:pic>
        <p:nvPicPr>
          <p:cNvPr id="49" name="Immagine 48">
            <a:extLst>
              <a:ext uri="{FF2B5EF4-FFF2-40B4-BE49-F238E27FC236}">
                <a16:creationId xmlns:a16="http://schemas.microsoft.com/office/drawing/2014/main" id="{E4355845-9A6A-AFCA-D751-4230500A0614}"/>
              </a:ext>
            </a:extLst>
          </p:cNvPr>
          <p:cNvPicPr>
            <a:picLocks noChangeAspect="1"/>
          </p:cNvPicPr>
          <p:nvPr/>
        </p:nvPicPr>
        <p:blipFill>
          <a:blip r:embed="rId16"/>
          <a:stretch>
            <a:fillRect/>
          </a:stretch>
        </p:blipFill>
        <p:spPr>
          <a:xfrm>
            <a:off x="1019077" y="532698"/>
            <a:ext cx="7396712" cy="6165304"/>
          </a:xfrm>
          <a:prstGeom prst="rect">
            <a:avLst/>
          </a:prstGeom>
        </p:spPr>
      </p:pic>
      <p:sp>
        <p:nvSpPr>
          <p:cNvPr id="50" name="Ovale 49">
            <a:extLst>
              <a:ext uri="{FF2B5EF4-FFF2-40B4-BE49-F238E27FC236}">
                <a16:creationId xmlns:a16="http://schemas.microsoft.com/office/drawing/2014/main" id="{A7E98F2F-8CDD-364A-4C86-243FA3B150CB}"/>
              </a:ext>
            </a:extLst>
          </p:cNvPr>
          <p:cNvSpPr/>
          <p:nvPr/>
        </p:nvSpPr>
        <p:spPr>
          <a:xfrm>
            <a:off x="1517056" y="1296783"/>
            <a:ext cx="1127006" cy="3944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CasellaDiTesto 51">
            <a:extLst>
              <a:ext uri="{FF2B5EF4-FFF2-40B4-BE49-F238E27FC236}">
                <a16:creationId xmlns:a16="http://schemas.microsoft.com/office/drawing/2014/main" id="{292148A1-E224-7678-5654-AB909679A1EE}"/>
              </a:ext>
            </a:extLst>
          </p:cNvPr>
          <p:cNvSpPr txBox="1"/>
          <p:nvPr/>
        </p:nvSpPr>
        <p:spPr>
          <a:xfrm>
            <a:off x="3188611" y="1657830"/>
            <a:ext cx="4660640" cy="3139321"/>
          </a:xfrm>
          <a:prstGeom prst="rect">
            <a:avLst/>
          </a:prstGeom>
          <a:solidFill>
            <a:schemeClr val="accent1"/>
          </a:solidFill>
        </p:spPr>
        <p:txBody>
          <a:bodyPr wrap="square">
            <a:spAutoFit/>
          </a:bodyPr>
          <a:lstStyle/>
          <a:p>
            <a:pPr algn="l"/>
            <a:r>
              <a:rPr lang="en-US" dirty="0">
                <a:solidFill>
                  <a:schemeClr val="bg1"/>
                </a:solidFill>
                <a:latin typeface="Udemy Sans"/>
              </a:rPr>
              <a:t>I</a:t>
            </a:r>
            <a:r>
              <a:rPr lang="en-US" b="0" i="0" dirty="0">
                <a:solidFill>
                  <a:schemeClr val="bg1"/>
                </a:solidFill>
                <a:effectLst/>
                <a:latin typeface="Udemy Sans"/>
              </a:rPr>
              <a:t>f you look into the feedback folder on your local machine, you will not see this file there.</a:t>
            </a:r>
          </a:p>
          <a:p>
            <a:pPr algn="l"/>
            <a:r>
              <a:rPr lang="en-US" b="0" i="0" u="sng" dirty="0">
                <a:solidFill>
                  <a:schemeClr val="bg1"/>
                </a:solidFill>
                <a:effectLst/>
                <a:latin typeface="Udemy Sans"/>
              </a:rPr>
              <a:t>It only exists inside of the Docker container</a:t>
            </a:r>
          </a:p>
          <a:p>
            <a:pPr algn="l"/>
            <a:r>
              <a:rPr lang="en-US" b="0" i="0" dirty="0">
                <a:solidFill>
                  <a:schemeClr val="bg1"/>
                </a:solidFill>
                <a:effectLst/>
                <a:latin typeface="Udemy Sans"/>
              </a:rPr>
              <a:t>which is why we can view it there, but not here.</a:t>
            </a:r>
          </a:p>
          <a:p>
            <a:pPr algn="l"/>
            <a:r>
              <a:rPr lang="en-US" b="0" i="0" dirty="0">
                <a:solidFill>
                  <a:schemeClr val="bg1"/>
                </a:solidFill>
                <a:effectLst/>
                <a:latin typeface="Udemy Sans"/>
              </a:rPr>
              <a:t>And the reason for that is that, in the </a:t>
            </a:r>
            <a:r>
              <a:rPr lang="en-US" b="0" i="0" dirty="0" err="1">
                <a:solidFill>
                  <a:schemeClr val="bg1"/>
                </a:solidFill>
                <a:effectLst/>
                <a:latin typeface="Udemy Sans"/>
              </a:rPr>
              <a:t>Dockerfile</a:t>
            </a:r>
            <a:r>
              <a:rPr lang="en-US" b="0" i="0" dirty="0">
                <a:solidFill>
                  <a:schemeClr val="bg1"/>
                </a:solidFill>
                <a:effectLst/>
                <a:latin typeface="Udemy Sans"/>
              </a:rPr>
              <a:t>, we copy our local folder into the image and the container is then based on that image.</a:t>
            </a:r>
          </a:p>
          <a:p>
            <a:pPr algn="l"/>
            <a:r>
              <a:rPr lang="en-US" b="0" i="0" dirty="0">
                <a:solidFill>
                  <a:schemeClr val="bg1"/>
                </a:solidFill>
                <a:effectLst/>
                <a:latin typeface="Udemy Sans"/>
              </a:rPr>
              <a:t>But that means that the image and therefore also the container has its own file system, based on our local folder here</a:t>
            </a:r>
          </a:p>
        </p:txBody>
      </p:sp>
      <p:sp>
        <p:nvSpPr>
          <p:cNvPr id="54" name="CasellaDiTesto 53">
            <a:extLst>
              <a:ext uri="{FF2B5EF4-FFF2-40B4-BE49-F238E27FC236}">
                <a16:creationId xmlns:a16="http://schemas.microsoft.com/office/drawing/2014/main" id="{6B658352-A6AD-DE99-D365-85B90AC4A9BB}"/>
              </a:ext>
            </a:extLst>
          </p:cNvPr>
          <p:cNvSpPr txBox="1"/>
          <p:nvPr/>
        </p:nvSpPr>
        <p:spPr>
          <a:xfrm>
            <a:off x="2320990" y="1859340"/>
            <a:ext cx="4660640" cy="2585323"/>
          </a:xfrm>
          <a:prstGeom prst="rect">
            <a:avLst/>
          </a:prstGeom>
          <a:solidFill>
            <a:schemeClr val="accent1"/>
          </a:solidFill>
        </p:spPr>
        <p:txBody>
          <a:bodyPr wrap="square">
            <a:spAutoFit/>
          </a:bodyPr>
          <a:lstStyle/>
          <a:p>
            <a:pPr algn="l"/>
            <a:r>
              <a:rPr lang="en-US" dirty="0">
                <a:solidFill>
                  <a:schemeClr val="bg1"/>
                </a:solidFill>
                <a:latin typeface="Udemy Sans"/>
              </a:rPr>
              <a:t>I</a:t>
            </a:r>
            <a:r>
              <a:rPr lang="en-US" b="0" i="0" dirty="0">
                <a:solidFill>
                  <a:schemeClr val="bg1"/>
                </a:solidFill>
                <a:effectLst/>
                <a:latin typeface="Udemy Sans"/>
              </a:rPr>
              <a:t>t is important to always keep this in mind,</a:t>
            </a:r>
          </a:p>
          <a:p>
            <a:pPr algn="l"/>
            <a:r>
              <a:rPr lang="en-US" b="0" i="0" u="sng" dirty="0">
                <a:solidFill>
                  <a:schemeClr val="bg1"/>
                </a:solidFill>
                <a:effectLst/>
                <a:latin typeface="Udemy Sans"/>
              </a:rPr>
              <a:t>there is no connection between your container</a:t>
            </a:r>
          </a:p>
          <a:p>
            <a:pPr algn="l"/>
            <a:r>
              <a:rPr lang="en-US" b="0" i="0" dirty="0">
                <a:solidFill>
                  <a:schemeClr val="bg1"/>
                </a:solidFill>
                <a:effectLst/>
                <a:latin typeface="Udemy Sans"/>
              </a:rPr>
              <a:t>or your image and your local file system.</a:t>
            </a:r>
          </a:p>
          <a:p>
            <a:pPr algn="l"/>
            <a:r>
              <a:rPr lang="en-US" b="0" i="0" dirty="0">
                <a:solidFill>
                  <a:schemeClr val="bg1"/>
                </a:solidFill>
                <a:effectLst/>
                <a:latin typeface="Udemy Sans"/>
              </a:rPr>
              <a:t>You just initialized his image once,</a:t>
            </a:r>
          </a:p>
          <a:p>
            <a:pPr algn="l"/>
            <a:r>
              <a:rPr lang="en-US" b="0" i="0" dirty="0">
                <a:solidFill>
                  <a:schemeClr val="bg1"/>
                </a:solidFill>
                <a:effectLst/>
                <a:latin typeface="Udemy Sans"/>
              </a:rPr>
              <a:t>you can copy in a snapshot of your local folders and files, but there after, that's it.</a:t>
            </a:r>
          </a:p>
          <a:p>
            <a:pPr algn="l"/>
            <a:r>
              <a:rPr lang="en-US" b="0" i="0" dirty="0">
                <a:solidFill>
                  <a:schemeClr val="bg1"/>
                </a:solidFill>
                <a:effectLst/>
                <a:latin typeface="Udemy Sans"/>
              </a:rPr>
              <a:t>There is no connection, and that's why we don't see the text file in the feedback folder here on our hosting machine.</a:t>
            </a:r>
          </a:p>
        </p:txBody>
      </p:sp>
      <p:pic>
        <p:nvPicPr>
          <p:cNvPr id="56" name="Immagine 55">
            <a:extLst>
              <a:ext uri="{FF2B5EF4-FFF2-40B4-BE49-F238E27FC236}">
                <a16:creationId xmlns:a16="http://schemas.microsoft.com/office/drawing/2014/main" id="{A044AF85-2F51-DA57-2B80-84A108935B7C}"/>
              </a:ext>
            </a:extLst>
          </p:cNvPr>
          <p:cNvPicPr>
            <a:picLocks noChangeAspect="1"/>
          </p:cNvPicPr>
          <p:nvPr/>
        </p:nvPicPr>
        <p:blipFill>
          <a:blip r:embed="rId17"/>
          <a:stretch>
            <a:fillRect/>
          </a:stretch>
        </p:blipFill>
        <p:spPr>
          <a:xfrm>
            <a:off x="2209470" y="1442760"/>
            <a:ext cx="4725059" cy="3972479"/>
          </a:xfrm>
          <a:prstGeom prst="rect">
            <a:avLst/>
          </a:prstGeom>
        </p:spPr>
      </p:pic>
      <p:sp>
        <p:nvSpPr>
          <p:cNvPr id="57" name="Ovale 56">
            <a:extLst>
              <a:ext uri="{FF2B5EF4-FFF2-40B4-BE49-F238E27FC236}">
                <a16:creationId xmlns:a16="http://schemas.microsoft.com/office/drawing/2014/main" id="{CD3FBFCD-5038-E58D-0083-E81513203838}"/>
              </a:ext>
            </a:extLst>
          </p:cNvPr>
          <p:cNvSpPr/>
          <p:nvPr/>
        </p:nvSpPr>
        <p:spPr>
          <a:xfrm>
            <a:off x="2116712" y="2327058"/>
            <a:ext cx="1127006" cy="3945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9" name="Immagine 58">
            <a:extLst>
              <a:ext uri="{FF2B5EF4-FFF2-40B4-BE49-F238E27FC236}">
                <a16:creationId xmlns:a16="http://schemas.microsoft.com/office/drawing/2014/main" id="{6FD720D7-0A29-B14E-845F-8DCACB8999E8}"/>
              </a:ext>
            </a:extLst>
          </p:cNvPr>
          <p:cNvPicPr>
            <a:picLocks noChangeAspect="1"/>
          </p:cNvPicPr>
          <p:nvPr/>
        </p:nvPicPr>
        <p:blipFill>
          <a:blip r:embed="rId18"/>
          <a:stretch>
            <a:fillRect/>
          </a:stretch>
        </p:blipFill>
        <p:spPr>
          <a:xfrm>
            <a:off x="2144078" y="4071252"/>
            <a:ext cx="4867954" cy="1829055"/>
          </a:xfrm>
          <a:prstGeom prst="rect">
            <a:avLst/>
          </a:prstGeom>
        </p:spPr>
      </p:pic>
      <p:pic>
        <p:nvPicPr>
          <p:cNvPr id="61" name="Immagine 60">
            <a:extLst>
              <a:ext uri="{FF2B5EF4-FFF2-40B4-BE49-F238E27FC236}">
                <a16:creationId xmlns:a16="http://schemas.microsoft.com/office/drawing/2014/main" id="{BB557878-097A-3711-138F-E2BED1126FF4}"/>
              </a:ext>
            </a:extLst>
          </p:cNvPr>
          <p:cNvPicPr>
            <a:picLocks noChangeAspect="1"/>
          </p:cNvPicPr>
          <p:nvPr/>
        </p:nvPicPr>
        <p:blipFill>
          <a:blip r:embed="rId19"/>
          <a:stretch>
            <a:fillRect/>
          </a:stretch>
        </p:blipFill>
        <p:spPr>
          <a:xfrm>
            <a:off x="2941824" y="1842111"/>
            <a:ext cx="3591426" cy="3162741"/>
          </a:xfrm>
          <a:prstGeom prst="rect">
            <a:avLst/>
          </a:prstGeom>
        </p:spPr>
      </p:pic>
    </p:spTree>
    <p:extLst>
      <p:ext uri="{BB962C8B-B14F-4D97-AF65-F5344CB8AC3E}">
        <p14:creationId xmlns:p14="http://schemas.microsoft.com/office/powerpoint/2010/main" val="426599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500"/>
                                        <p:tgtEl>
                                          <p:spTgt spid="5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52"/>
                                        </p:tgtEl>
                                      </p:cBhvr>
                                    </p:animEffect>
                                    <p:set>
                                      <p:cBhvr>
                                        <p:cTn id="112" dur="1" fill="hold">
                                          <p:stCondLst>
                                            <p:cond delay="499"/>
                                          </p:stCondLst>
                                        </p:cTn>
                                        <p:tgtEl>
                                          <p:spTgt spid="5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fade">
                                      <p:cBhvr>
                                        <p:cTn id="122" dur="500"/>
                                        <p:tgtEl>
                                          <p:spTgt spid="5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fade">
                                      <p:cBhvr>
                                        <p:cTn id="127" dur="500"/>
                                        <p:tgtEl>
                                          <p:spTgt spid="5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fade">
                                      <p:cBhvr>
                                        <p:cTn id="13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12" grpId="0" animBg="1"/>
      <p:bldP spid="16" grpId="0" animBg="1"/>
      <p:bldP spid="17" grpId="0" animBg="1"/>
      <p:bldP spid="17" grpId="1" animBg="1"/>
      <p:bldP spid="35" grpId="0" animBg="1"/>
      <p:bldP spid="43" grpId="0" animBg="1"/>
      <p:bldP spid="44" grpId="0" animBg="1"/>
      <p:bldP spid="45" grpId="0" animBg="1"/>
      <p:bldP spid="50" grpId="0" animBg="1"/>
      <p:bldP spid="52" grpId="0" animBg="1"/>
      <p:bldP spid="52" grpId="1" animBg="1"/>
      <p:bldP spid="54" grpId="0" animBg="1"/>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72316289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CCE792C9-F783-C2C3-597A-950E24263841}"/>
              </a:ext>
            </a:extLst>
          </p:cNvPr>
          <p:cNvPicPr>
            <a:picLocks noChangeAspect="1"/>
          </p:cNvPicPr>
          <p:nvPr/>
        </p:nvPicPr>
        <p:blipFill>
          <a:blip r:embed="rId8"/>
          <a:stretch>
            <a:fillRect/>
          </a:stretch>
        </p:blipFill>
        <p:spPr>
          <a:xfrm>
            <a:off x="467544" y="867615"/>
            <a:ext cx="8538822" cy="5444252"/>
          </a:xfrm>
          <a:prstGeom prst="rect">
            <a:avLst/>
          </a:prstGeom>
        </p:spPr>
      </p:pic>
      <p:sp>
        <p:nvSpPr>
          <p:cNvPr id="10" name="CasellaDiTesto 9">
            <a:extLst>
              <a:ext uri="{FF2B5EF4-FFF2-40B4-BE49-F238E27FC236}">
                <a16:creationId xmlns:a16="http://schemas.microsoft.com/office/drawing/2014/main" id="{2F60E31E-FBA2-79AE-09A7-E38FDF88F95B}"/>
              </a:ext>
            </a:extLst>
          </p:cNvPr>
          <p:cNvSpPr txBox="1"/>
          <p:nvPr/>
        </p:nvSpPr>
        <p:spPr>
          <a:xfrm>
            <a:off x="2286000" y="1582341"/>
            <a:ext cx="4572000"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So that's our application running with Docker now and it works</a:t>
            </a:r>
            <a:r>
              <a:rPr lang="en-US" dirty="0">
                <a:solidFill>
                  <a:schemeClr val="bg1"/>
                </a:solidFill>
                <a:latin typeface="Udemy Sans"/>
              </a:rPr>
              <a:t>.</a:t>
            </a:r>
            <a:endParaRPr lang="en-US" b="0" i="0" dirty="0">
              <a:solidFill>
                <a:schemeClr val="bg1"/>
              </a:solidFill>
              <a:effectLst/>
              <a:latin typeface="Udemy Sans"/>
            </a:endParaRPr>
          </a:p>
          <a:p>
            <a:pPr algn="l"/>
            <a:r>
              <a:rPr lang="en-US" b="0" i="0" dirty="0">
                <a:solidFill>
                  <a:schemeClr val="bg1"/>
                </a:solidFill>
                <a:effectLst/>
                <a:latin typeface="Udemy Sans"/>
              </a:rPr>
              <a:t>Everything is great.</a:t>
            </a:r>
          </a:p>
          <a:p>
            <a:pPr algn="l"/>
            <a:r>
              <a:rPr lang="en-US" b="0" i="0" dirty="0">
                <a:solidFill>
                  <a:schemeClr val="bg1"/>
                </a:solidFill>
                <a:effectLst/>
                <a:latin typeface="Udemy Sans"/>
              </a:rPr>
              <a:t>Well, here's what's not so great.</a:t>
            </a:r>
          </a:p>
          <a:p>
            <a:pPr algn="l"/>
            <a:r>
              <a:rPr lang="en-US" b="0" i="0" u="sng" dirty="0">
                <a:solidFill>
                  <a:schemeClr val="bg1"/>
                </a:solidFill>
                <a:effectLst/>
                <a:latin typeface="Udemy Sans"/>
              </a:rPr>
              <a:t>First of all, let's stop this application </a:t>
            </a:r>
            <a:r>
              <a:rPr lang="en-US" b="0" i="0" dirty="0">
                <a:solidFill>
                  <a:schemeClr val="bg1"/>
                </a:solidFill>
                <a:effectLst/>
                <a:latin typeface="Udemy Sans"/>
              </a:rPr>
              <a:t>which you of course can do.</a:t>
            </a:r>
          </a:p>
          <a:p>
            <a:pPr algn="l"/>
            <a:r>
              <a:rPr lang="en-US" b="0" i="0" dirty="0">
                <a:solidFill>
                  <a:schemeClr val="bg1"/>
                </a:solidFill>
                <a:effectLst/>
                <a:latin typeface="Udemy Sans"/>
              </a:rPr>
              <a:t>Let's stop this container.</a:t>
            </a:r>
          </a:p>
          <a:p>
            <a:pPr algn="l"/>
            <a:r>
              <a:rPr lang="en-US" b="0" i="0" dirty="0">
                <a:solidFill>
                  <a:schemeClr val="bg1"/>
                </a:solidFill>
                <a:effectLst/>
                <a:latin typeface="Udemy Sans"/>
              </a:rPr>
              <a:t>And since I added dash --rm when I created the container it is also automatically removed when it's stopped.</a:t>
            </a:r>
          </a:p>
          <a:p>
            <a:pPr algn="l"/>
            <a:r>
              <a:rPr lang="en-US" b="0" i="0" dirty="0">
                <a:solidFill>
                  <a:schemeClr val="bg1"/>
                </a:solidFill>
                <a:effectLst/>
                <a:latin typeface="Udemy Sans"/>
              </a:rPr>
              <a:t>Once it's stopped, let's restart it. (without –rm)</a:t>
            </a:r>
          </a:p>
        </p:txBody>
      </p:sp>
      <p:pic>
        <p:nvPicPr>
          <p:cNvPr id="14" name="Immagine 13">
            <a:extLst>
              <a:ext uri="{FF2B5EF4-FFF2-40B4-BE49-F238E27FC236}">
                <a16:creationId xmlns:a16="http://schemas.microsoft.com/office/drawing/2014/main" id="{F3B711AD-C5DA-44FC-C804-03C388BBEB9A}"/>
              </a:ext>
            </a:extLst>
          </p:cNvPr>
          <p:cNvPicPr>
            <a:picLocks noChangeAspect="1"/>
          </p:cNvPicPr>
          <p:nvPr/>
        </p:nvPicPr>
        <p:blipFill>
          <a:blip r:embed="rId9"/>
          <a:stretch>
            <a:fillRect/>
          </a:stretch>
        </p:blipFill>
        <p:spPr>
          <a:xfrm>
            <a:off x="7164288" y="4740324"/>
            <a:ext cx="1192428" cy="120289"/>
          </a:xfrm>
          <a:prstGeom prst="rect">
            <a:avLst/>
          </a:prstGeom>
        </p:spPr>
      </p:pic>
      <p:sp>
        <p:nvSpPr>
          <p:cNvPr id="18" name="Ovale 17">
            <a:extLst>
              <a:ext uri="{FF2B5EF4-FFF2-40B4-BE49-F238E27FC236}">
                <a16:creationId xmlns:a16="http://schemas.microsoft.com/office/drawing/2014/main" id="{CEAB13AA-E0FC-774B-2C5C-0CB386BA6B0D}"/>
              </a:ext>
            </a:extLst>
          </p:cNvPr>
          <p:cNvSpPr/>
          <p:nvPr/>
        </p:nvSpPr>
        <p:spPr>
          <a:xfrm>
            <a:off x="6997725" y="4596498"/>
            <a:ext cx="1448381" cy="4079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81AF5096-C21D-FFAA-AD53-08156B79A69A}"/>
              </a:ext>
            </a:extLst>
          </p:cNvPr>
          <p:cNvPicPr>
            <a:picLocks noChangeAspect="1"/>
          </p:cNvPicPr>
          <p:nvPr/>
        </p:nvPicPr>
        <p:blipFill>
          <a:blip r:embed="rId10"/>
          <a:stretch>
            <a:fillRect/>
          </a:stretch>
        </p:blipFill>
        <p:spPr>
          <a:xfrm>
            <a:off x="1968556" y="4860613"/>
            <a:ext cx="7026654" cy="262854"/>
          </a:xfrm>
          <a:prstGeom prst="rect">
            <a:avLst/>
          </a:prstGeom>
        </p:spPr>
      </p:pic>
      <p:sp>
        <p:nvSpPr>
          <p:cNvPr id="21" name="Ovale 20">
            <a:extLst>
              <a:ext uri="{FF2B5EF4-FFF2-40B4-BE49-F238E27FC236}">
                <a16:creationId xmlns:a16="http://schemas.microsoft.com/office/drawing/2014/main" id="{DD5BA522-8086-A588-6CE7-A514DD9BA5A1}"/>
              </a:ext>
            </a:extLst>
          </p:cNvPr>
          <p:cNvSpPr/>
          <p:nvPr/>
        </p:nvSpPr>
        <p:spPr>
          <a:xfrm>
            <a:off x="6355232" y="4672817"/>
            <a:ext cx="2639977" cy="4079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EC96D57D-ADE6-046A-3005-841E4FD1E22F}"/>
              </a:ext>
            </a:extLst>
          </p:cNvPr>
          <p:cNvPicPr>
            <a:picLocks noChangeAspect="1"/>
          </p:cNvPicPr>
          <p:nvPr/>
        </p:nvPicPr>
        <p:blipFill>
          <a:blip r:embed="rId11"/>
          <a:stretch>
            <a:fillRect/>
          </a:stretch>
        </p:blipFill>
        <p:spPr>
          <a:xfrm>
            <a:off x="1876049" y="742575"/>
            <a:ext cx="5391902" cy="5372850"/>
          </a:xfrm>
          <a:prstGeom prst="rect">
            <a:avLst/>
          </a:prstGeom>
        </p:spPr>
      </p:pic>
      <p:pic>
        <p:nvPicPr>
          <p:cNvPr id="27" name="Immagine 26">
            <a:extLst>
              <a:ext uri="{FF2B5EF4-FFF2-40B4-BE49-F238E27FC236}">
                <a16:creationId xmlns:a16="http://schemas.microsoft.com/office/drawing/2014/main" id="{15DAB2AE-2718-C463-6AD5-E482AA6F07BE}"/>
              </a:ext>
            </a:extLst>
          </p:cNvPr>
          <p:cNvPicPr>
            <a:picLocks noChangeAspect="1"/>
          </p:cNvPicPr>
          <p:nvPr/>
        </p:nvPicPr>
        <p:blipFill>
          <a:blip r:embed="rId12"/>
          <a:stretch>
            <a:fillRect/>
          </a:stretch>
        </p:blipFill>
        <p:spPr>
          <a:xfrm>
            <a:off x="4860032" y="1761441"/>
            <a:ext cx="3667637" cy="2543530"/>
          </a:xfrm>
          <a:prstGeom prst="rect">
            <a:avLst/>
          </a:prstGeom>
        </p:spPr>
      </p:pic>
      <p:sp>
        <p:nvSpPr>
          <p:cNvPr id="29" name="CasellaDiTesto 28">
            <a:extLst>
              <a:ext uri="{FF2B5EF4-FFF2-40B4-BE49-F238E27FC236}">
                <a16:creationId xmlns:a16="http://schemas.microsoft.com/office/drawing/2014/main" id="{7DE9C9EA-3DE0-6F45-767E-E677A539D15C}"/>
              </a:ext>
            </a:extLst>
          </p:cNvPr>
          <p:cNvSpPr txBox="1"/>
          <p:nvPr/>
        </p:nvSpPr>
        <p:spPr>
          <a:xfrm>
            <a:off x="4104456" y="3210548"/>
            <a:ext cx="3667637"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that's the case because we deleted the container </a:t>
            </a:r>
            <a:r>
              <a:rPr lang="en-US" b="0" i="0" u="sng" dirty="0">
                <a:solidFill>
                  <a:schemeClr val="bg1"/>
                </a:solidFill>
                <a:effectLst/>
                <a:latin typeface="Udemy Sans"/>
              </a:rPr>
              <a:t>when we stopped it the first time</a:t>
            </a:r>
          </a:p>
        </p:txBody>
      </p:sp>
      <p:pic>
        <p:nvPicPr>
          <p:cNvPr id="31" name="Immagine 30">
            <a:extLst>
              <a:ext uri="{FF2B5EF4-FFF2-40B4-BE49-F238E27FC236}">
                <a16:creationId xmlns:a16="http://schemas.microsoft.com/office/drawing/2014/main" id="{EDBF894D-4562-EEEA-F4E3-46994194DA23}"/>
              </a:ext>
            </a:extLst>
          </p:cNvPr>
          <p:cNvPicPr>
            <a:picLocks noChangeAspect="1"/>
          </p:cNvPicPr>
          <p:nvPr/>
        </p:nvPicPr>
        <p:blipFill>
          <a:blip r:embed="rId13"/>
          <a:stretch>
            <a:fillRect/>
          </a:stretch>
        </p:blipFill>
        <p:spPr>
          <a:xfrm>
            <a:off x="2280918" y="1418944"/>
            <a:ext cx="4582164" cy="4020111"/>
          </a:xfrm>
          <a:prstGeom prst="rect">
            <a:avLst/>
          </a:prstGeom>
        </p:spPr>
      </p:pic>
      <p:sp>
        <p:nvSpPr>
          <p:cNvPr id="32" name="Ovale 31">
            <a:extLst>
              <a:ext uri="{FF2B5EF4-FFF2-40B4-BE49-F238E27FC236}">
                <a16:creationId xmlns:a16="http://schemas.microsoft.com/office/drawing/2014/main" id="{6C659E25-E374-6E59-2E9D-ABBEDB989D70}"/>
              </a:ext>
            </a:extLst>
          </p:cNvPr>
          <p:cNvSpPr/>
          <p:nvPr/>
        </p:nvSpPr>
        <p:spPr>
          <a:xfrm>
            <a:off x="2015405" y="2103402"/>
            <a:ext cx="2439758" cy="13255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69014FB4-C604-17D9-A26C-3A947D4EDC9F}"/>
              </a:ext>
            </a:extLst>
          </p:cNvPr>
          <p:cNvSpPr/>
          <p:nvPr/>
        </p:nvSpPr>
        <p:spPr>
          <a:xfrm>
            <a:off x="2280918" y="4683729"/>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8" name="Immagine 37">
            <a:extLst>
              <a:ext uri="{FF2B5EF4-FFF2-40B4-BE49-F238E27FC236}">
                <a16:creationId xmlns:a16="http://schemas.microsoft.com/office/drawing/2014/main" id="{86333348-998B-5644-8E35-732BD43E7CF6}"/>
              </a:ext>
            </a:extLst>
          </p:cNvPr>
          <p:cNvPicPr>
            <a:picLocks noChangeAspect="1"/>
          </p:cNvPicPr>
          <p:nvPr/>
        </p:nvPicPr>
        <p:blipFill>
          <a:blip r:embed="rId14"/>
          <a:stretch>
            <a:fillRect/>
          </a:stretch>
        </p:blipFill>
        <p:spPr>
          <a:xfrm>
            <a:off x="5025136" y="3026235"/>
            <a:ext cx="3486637" cy="2410161"/>
          </a:xfrm>
          <a:prstGeom prst="rect">
            <a:avLst/>
          </a:prstGeom>
        </p:spPr>
      </p:pic>
      <p:sp>
        <p:nvSpPr>
          <p:cNvPr id="39" name="Ovale 38">
            <a:extLst>
              <a:ext uri="{FF2B5EF4-FFF2-40B4-BE49-F238E27FC236}">
                <a16:creationId xmlns:a16="http://schemas.microsoft.com/office/drawing/2014/main" id="{14D2D87A-B726-8C67-A967-EE074A36DDF3}"/>
              </a:ext>
            </a:extLst>
          </p:cNvPr>
          <p:cNvSpPr/>
          <p:nvPr/>
        </p:nvSpPr>
        <p:spPr>
          <a:xfrm>
            <a:off x="5938274" y="2837308"/>
            <a:ext cx="250783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DA89FF5D-E223-5501-584E-EC96847119E4}"/>
              </a:ext>
            </a:extLst>
          </p:cNvPr>
          <p:cNvPicPr>
            <a:picLocks noChangeAspect="1"/>
          </p:cNvPicPr>
          <p:nvPr/>
        </p:nvPicPr>
        <p:blipFill>
          <a:blip r:embed="rId15"/>
          <a:stretch>
            <a:fillRect/>
          </a:stretch>
        </p:blipFill>
        <p:spPr>
          <a:xfrm>
            <a:off x="326571" y="818357"/>
            <a:ext cx="8668638" cy="5514851"/>
          </a:xfrm>
          <a:prstGeom prst="rect">
            <a:avLst/>
          </a:prstGeom>
        </p:spPr>
      </p:pic>
      <p:sp>
        <p:nvSpPr>
          <p:cNvPr id="46" name="Ovale 45">
            <a:extLst>
              <a:ext uri="{FF2B5EF4-FFF2-40B4-BE49-F238E27FC236}">
                <a16:creationId xmlns:a16="http://schemas.microsoft.com/office/drawing/2014/main" id="{1807DF8F-A092-DF9E-A041-FAF489BB9D4A}"/>
              </a:ext>
            </a:extLst>
          </p:cNvPr>
          <p:cNvSpPr/>
          <p:nvPr/>
        </p:nvSpPr>
        <p:spPr>
          <a:xfrm>
            <a:off x="7119425" y="4397608"/>
            <a:ext cx="1127006" cy="3342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262BFBB6-67E2-62CB-DE21-FC5A3B497E12}"/>
              </a:ext>
            </a:extLst>
          </p:cNvPr>
          <p:cNvSpPr/>
          <p:nvPr/>
        </p:nvSpPr>
        <p:spPr>
          <a:xfrm>
            <a:off x="1957400" y="4669075"/>
            <a:ext cx="6666186" cy="2159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ACCE68D1-4D5B-C2AD-CB96-DA0246693EF2}"/>
              </a:ext>
            </a:extLst>
          </p:cNvPr>
          <p:cNvSpPr/>
          <p:nvPr/>
        </p:nvSpPr>
        <p:spPr>
          <a:xfrm>
            <a:off x="7293525" y="4737122"/>
            <a:ext cx="1523904" cy="3342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B2F5D684-D9C5-4B39-1564-7DFEF6FF51FC}"/>
              </a:ext>
            </a:extLst>
          </p:cNvPr>
          <p:cNvSpPr/>
          <p:nvPr/>
        </p:nvSpPr>
        <p:spPr>
          <a:xfrm>
            <a:off x="7279107" y="4950669"/>
            <a:ext cx="1606056" cy="3342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8" name="Immagine 57">
            <a:extLst>
              <a:ext uri="{FF2B5EF4-FFF2-40B4-BE49-F238E27FC236}">
                <a16:creationId xmlns:a16="http://schemas.microsoft.com/office/drawing/2014/main" id="{5F658B42-D018-05DD-D824-173E3435959D}"/>
              </a:ext>
            </a:extLst>
          </p:cNvPr>
          <p:cNvPicPr>
            <a:picLocks noChangeAspect="1"/>
          </p:cNvPicPr>
          <p:nvPr/>
        </p:nvPicPr>
        <p:blipFill>
          <a:blip r:embed="rId16"/>
          <a:stretch>
            <a:fillRect/>
          </a:stretch>
        </p:blipFill>
        <p:spPr>
          <a:xfrm>
            <a:off x="2804866" y="2228682"/>
            <a:ext cx="3534268" cy="2400635"/>
          </a:xfrm>
          <a:prstGeom prst="rect">
            <a:avLst/>
          </a:prstGeom>
        </p:spPr>
      </p:pic>
      <p:sp>
        <p:nvSpPr>
          <p:cNvPr id="62" name="CasellaDiTesto 61">
            <a:extLst>
              <a:ext uri="{FF2B5EF4-FFF2-40B4-BE49-F238E27FC236}">
                <a16:creationId xmlns:a16="http://schemas.microsoft.com/office/drawing/2014/main" id="{5EEF78E5-BF8F-8E7B-6A87-2AC83D8D12A2}"/>
              </a:ext>
            </a:extLst>
          </p:cNvPr>
          <p:cNvSpPr txBox="1"/>
          <p:nvPr/>
        </p:nvSpPr>
        <p:spPr>
          <a:xfrm>
            <a:off x="2286000" y="1305342"/>
            <a:ext cx="4572000" cy="4247317"/>
          </a:xfrm>
          <a:prstGeom prst="rect">
            <a:avLst/>
          </a:prstGeom>
          <a:solidFill>
            <a:schemeClr val="accent1"/>
          </a:solidFill>
        </p:spPr>
        <p:txBody>
          <a:bodyPr wrap="square">
            <a:spAutoFit/>
          </a:bodyPr>
          <a:lstStyle/>
          <a:p>
            <a:pPr algn="l"/>
            <a:r>
              <a:rPr lang="en-US" b="0" i="0" dirty="0">
                <a:solidFill>
                  <a:schemeClr val="bg1"/>
                </a:solidFill>
                <a:effectLst/>
                <a:latin typeface="Udemy Sans"/>
              </a:rPr>
              <a:t>But if we remove a container, then that's different.</a:t>
            </a:r>
          </a:p>
          <a:p>
            <a:pPr algn="l"/>
            <a:r>
              <a:rPr lang="en-US" b="0" i="0" dirty="0">
                <a:solidFill>
                  <a:schemeClr val="bg1"/>
                </a:solidFill>
                <a:effectLst/>
                <a:latin typeface="Udemy Sans"/>
              </a:rPr>
              <a:t>Then all the data in the container is cleared</a:t>
            </a:r>
          </a:p>
          <a:p>
            <a:pPr algn="l"/>
            <a:r>
              <a:rPr lang="en-US" b="0" i="0" dirty="0">
                <a:solidFill>
                  <a:schemeClr val="bg1"/>
                </a:solidFill>
                <a:effectLst/>
                <a:latin typeface="Udemy Sans"/>
              </a:rPr>
              <a:t>because the container overall is cleared and deleted.</a:t>
            </a:r>
          </a:p>
          <a:p>
            <a:pPr algn="l"/>
            <a:r>
              <a:rPr lang="en-US" b="0" i="0" dirty="0">
                <a:solidFill>
                  <a:schemeClr val="bg1"/>
                </a:solidFill>
                <a:effectLst/>
                <a:latin typeface="Udemy Sans"/>
              </a:rPr>
              <a:t>And if we then run a new container, </a:t>
            </a:r>
            <a:r>
              <a:rPr lang="en-US" b="0" i="0" u="sng" dirty="0">
                <a:solidFill>
                  <a:schemeClr val="bg1"/>
                </a:solidFill>
                <a:effectLst/>
                <a:latin typeface="Udemy Sans"/>
              </a:rPr>
              <a:t>even if it's spaced on the same image, </a:t>
            </a:r>
            <a:r>
              <a:rPr lang="en-US" b="0" i="0" dirty="0">
                <a:solidFill>
                  <a:schemeClr val="bg1"/>
                </a:solidFill>
                <a:effectLst/>
                <a:latin typeface="Udemy Sans"/>
              </a:rPr>
              <a:t>all the data that was created and stored in the previous container is lost, because the image is read-only.</a:t>
            </a:r>
          </a:p>
          <a:p>
            <a:pPr algn="l"/>
            <a:r>
              <a:rPr lang="en-US" b="0" i="0" dirty="0">
                <a:solidFill>
                  <a:schemeClr val="bg1"/>
                </a:solidFill>
                <a:effectLst/>
                <a:latin typeface="Udemy Sans"/>
              </a:rPr>
              <a:t>So the container, when a file is generated in the container does not write this file into the image.</a:t>
            </a:r>
          </a:p>
          <a:p>
            <a:pPr algn="l"/>
            <a:r>
              <a:rPr lang="en-US" b="0" i="0" dirty="0">
                <a:solidFill>
                  <a:schemeClr val="bg1"/>
                </a:solidFill>
                <a:effectLst/>
                <a:latin typeface="Udemy Sans"/>
              </a:rPr>
              <a:t>It writes it in its own read-write layer</a:t>
            </a:r>
          </a:p>
          <a:p>
            <a:pPr algn="l"/>
            <a:r>
              <a:rPr lang="en-US" b="0" i="0" dirty="0">
                <a:solidFill>
                  <a:schemeClr val="bg1"/>
                </a:solidFill>
                <a:effectLst/>
                <a:latin typeface="Udemy Sans"/>
              </a:rPr>
              <a:t>which is added on top</a:t>
            </a:r>
          </a:p>
        </p:txBody>
      </p:sp>
      <p:pic>
        <p:nvPicPr>
          <p:cNvPr id="64" name="Immagine 63">
            <a:extLst>
              <a:ext uri="{FF2B5EF4-FFF2-40B4-BE49-F238E27FC236}">
                <a16:creationId xmlns:a16="http://schemas.microsoft.com/office/drawing/2014/main" id="{F0DDE498-3411-BB84-994A-84BF26CF4550}"/>
              </a:ext>
            </a:extLst>
          </p:cNvPr>
          <p:cNvPicPr>
            <a:picLocks noChangeAspect="1"/>
          </p:cNvPicPr>
          <p:nvPr/>
        </p:nvPicPr>
        <p:blipFill>
          <a:blip r:embed="rId17"/>
          <a:stretch>
            <a:fillRect/>
          </a:stretch>
        </p:blipFill>
        <p:spPr>
          <a:xfrm>
            <a:off x="474593" y="2313862"/>
            <a:ext cx="3076543" cy="1540114"/>
          </a:xfrm>
          <a:prstGeom prst="rect">
            <a:avLst/>
          </a:prstGeom>
        </p:spPr>
      </p:pic>
      <p:pic>
        <p:nvPicPr>
          <p:cNvPr id="66" name="Immagine 65">
            <a:extLst>
              <a:ext uri="{FF2B5EF4-FFF2-40B4-BE49-F238E27FC236}">
                <a16:creationId xmlns:a16="http://schemas.microsoft.com/office/drawing/2014/main" id="{D95F5D5F-184C-4066-9C2B-8FE6D7BC1941}"/>
              </a:ext>
            </a:extLst>
          </p:cNvPr>
          <p:cNvPicPr>
            <a:picLocks noChangeAspect="1"/>
          </p:cNvPicPr>
          <p:nvPr/>
        </p:nvPicPr>
        <p:blipFill>
          <a:blip r:embed="rId18"/>
          <a:stretch>
            <a:fillRect/>
          </a:stretch>
        </p:blipFill>
        <p:spPr>
          <a:xfrm>
            <a:off x="3519959" y="2531519"/>
            <a:ext cx="2877172" cy="1311455"/>
          </a:xfrm>
          <a:prstGeom prst="rect">
            <a:avLst/>
          </a:prstGeom>
        </p:spPr>
      </p:pic>
      <p:pic>
        <p:nvPicPr>
          <p:cNvPr id="68" name="Immagine 67">
            <a:extLst>
              <a:ext uri="{FF2B5EF4-FFF2-40B4-BE49-F238E27FC236}">
                <a16:creationId xmlns:a16="http://schemas.microsoft.com/office/drawing/2014/main" id="{B1AD2DE4-3A92-EC62-A64C-1EABC33BCFE3}"/>
              </a:ext>
            </a:extLst>
          </p:cNvPr>
          <p:cNvPicPr>
            <a:picLocks noChangeAspect="1"/>
          </p:cNvPicPr>
          <p:nvPr/>
        </p:nvPicPr>
        <p:blipFill>
          <a:blip r:embed="rId19"/>
          <a:stretch>
            <a:fillRect/>
          </a:stretch>
        </p:blipFill>
        <p:spPr>
          <a:xfrm>
            <a:off x="6404494" y="2368506"/>
            <a:ext cx="2517147" cy="1474467"/>
          </a:xfrm>
          <a:prstGeom prst="rect">
            <a:avLst/>
          </a:prstGeom>
        </p:spPr>
      </p:pic>
      <p:sp>
        <p:nvSpPr>
          <p:cNvPr id="70" name="CasellaDiTesto 69">
            <a:extLst>
              <a:ext uri="{FF2B5EF4-FFF2-40B4-BE49-F238E27FC236}">
                <a16:creationId xmlns:a16="http://schemas.microsoft.com/office/drawing/2014/main" id="{4C06391B-6891-9539-B2A4-B8D52A93F8AC}"/>
              </a:ext>
            </a:extLst>
          </p:cNvPr>
          <p:cNvSpPr txBox="1"/>
          <p:nvPr/>
        </p:nvSpPr>
        <p:spPr>
          <a:xfrm>
            <a:off x="2255700" y="3828297"/>
            <a:ext cx="4572000" cy="3016210"/>
          </a:xfrm>
          <a:prstGeom prst="rect">
            <a:avLst/>
          </a:prstGeom>
          <a:solidFill>
            <a:schemeClr val="accent1"/>
          </a:solidFill>
        </p:spPr>
        <p:txBody>
          <a:bodyPr wrap="square">
            <a:spAutoFit/>
          </a:bodyPr>
          <a:lstStyle/>
          <a:p>
            <a:pPr algn="l"/>
            <a:r>
              <a:rPr lang="en-US" b="0" i="0" dirty="0">
                <a:solidFill>
                  <a:schemeClr val="bg1"/>
                </a:solidFill>
                <a:effectLst/>
                <a:latin typeface="Udemy Sans"/>
              </a:rPr>
              <a:t>And in many applications, this behavior is a problem because here, for example,</a:t>
            </a:r>
          </a:p>
          <a:p>
            <a:pPr algn="l"/>
            <a:r>
              <a:rPr lang="en-US" b="0" i="0" dirty="0">
                <a:solidFill>
                  <a:schemeClr val="bg1"/>
                </a:solidFill>
                <a:effectLst/>
                <a:latin typeface="Udemy Sans"/>
              </a:rPr>
              <a:t>we </a:t>
            </a:r>
            <a:r>
              <a:rPr lang="en-US" b="0" i="0" dirty="0" err="1">
                <a:solidFill>
                  <a:schemeClr val="bg1"/>
                </a:solidFill>
                <a:effectLst/>
                <a:latin typeface="Udemy Sans"/>
              </a:rPr>
              <a:t>wanna</a:t>
            </a:r>
            <a:r>
              <a:rPr lang="en-US" b="0" i="0" dirty="0">
                <a:solidFill>
                  <a:schemeClr val="bg1"/>
                </a:solidFill>
                <a:effectLst/>
                <a:latin typeface="Udemy Sans"/>
              </a:rPr>
              <a:t> keep those feedback text files around</a:t>
            </a:r>
            <a:r>
              <a:rPr lang="en-US" dirty="0">
                <a:solidFill>
                  <a:schemeClr val="bg1"/>
                </a:solidFill>
                <a:latin typeface="Udemy Sans"/>
              </a:rPr>
              <a:t> </a:t>
            </a:r>
            <a:r>
              <a:rPr lang="en-US" b="0" i="0" dirty="0">
                <a:solidFill>
                  <a:schemeClr val="bg1"/>
                </a:solidFill>
                <a:effectLst/>
                <a:latin typeface="Udemy Sans"/>
              </a:rPr>
              <a:t>even if a container is deleted.</a:t>
            </a:r>
          </a:p>
          <a:p>
            <a:r>
              <a:rPr lang="en-US" dirty="0">
                <a:solidFill>
                  <a:schemeClr val="bg1"/>
                </a:solidFill>
              </a:rPr>
              <a:t>So now that we know the problem really well</a:t>
            </a:r>
          </a:p>
          <a:p>
            <a:r>
              <a:rPr lang="en-US" dirty="0">
                <a:solidFill>
                  <a:schemeClr val="bg1"/>
                </a:solidFill>
              </a:rPr>
              <a:t>and that we know that containers are able to write data but that this data is lost when the container is removed</a:t>
            </a:r>
          </a:p>
          <a:p>
            <a:r>
              <a:rPr lang="en-US" dirty="0">
                <a:solidFill>
                  <a:schemeClr val="bg1"/>
                </a:solidFill>
              </a:rPr>
              <a:t>Now that we know all of that,</a:t>
            </a:r>
          </a:p>
          <a:p>
            <a:pPr algn="ctr"/>
            <a:r>
              <a:rPr lang="en-US" sz="2800" dirty="0">
                <a:solidFill>
                  <a:schemeClr val="bg1"/>
                </a:solidFill>
              </a:rPr>
              <a:t>What is the solution?</a:t>
            </a:r>
          </a:p>
        </p:txBody>
      </p:sp>
    </p:spTree>
    <p:extLst>
      <p:ext uri="{BB962C8B-B14F-4D97-AF65-F5344CB8AC3E}">
        <p14:creationId xmlns:p14="http://schemas.microsoft.com/office/powerpoint/2010/main" val="216991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fade">
                                      <p:cBhvr>
                                        <p:cTn id="112" dur="500"/>
                                        <p:tgtEl>
                                          <p:spTgt spid="5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500"/>
                                        <p:tgtEl>
                                          <p:spTgt spid="6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fade">
                                      <p:cBhvr>
                                        <p:cTn id="122" dur="500"/>
                                        <p:tgtEl>
                                          <p:spTgt spid="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66"/>
                                        </p:tgtEl>
                                        <p:attrNameLst>
                                          <p:attrName>style.visibility</p:attrName>
                                        </p:attrNameLst>
                                      </p:cBhvr>
                                      <p:to>
                                        <p:strVal val="visible"/>
                                      </p:to>
                                    </p:set>
                                    <p:animEffect transition="in" filter="fade">
                                      <p:cBhvr>
                                        <p:cTn id="127" dur="500"/>
                                        <p:tgtEl>
                                          <p:spTgt spid="6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68"/>
                                        </p:tgtEl>
                                        <p:attrNameLst>
                                          <p:attrName>style.visibility</p:attrName>
                                        </p:attrNameLst>
                                      </p:cBhvr>
                                      <p:to>
                                        <p:strVal val="visible"/>
                                      </p:to>
                                    </p:set>
                                    <p:animEffect transition="in" filter="fade">
                                      <p:cBhvr>
                                        <p:cTn id="132" dur="500"/>
                                        <p:tgtEl>
                                          <p:spTgt spid="6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animBg="1"/>
      <p:bldP spid="18" grpId="1" animBg="1"/>
      <p:bldP spid="21" grpId="0" animBg="1"/>
      <p:bldP spid="29" grpId="0" animBg="1"/>
      <p:bldP spid="32" grpId="0" animBg="1"/>
      <p:bldP spid="33" grpId="0" animBg="1"/>
      <p:bldP spid="39" grpId="0" animBg="1"/>
      <p:bldP spid="46" grpId="0" animBg="1"/>
      <p:bldP spid="48" grpId="0" animBg="1"/>
      <p:bldP spid="51" grpId="0" animBg="1"/>
      <p:bldP spid="53" grpId="0" animBg="1"/>
      <p:bldP spid="62" grpId="0" animBg="1"/>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95755160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791AC4A6-86D6-C40D-8F2A-9B85ADF01291}"/>
              </a:ext>
            </a:extLst>
          </p:cNvPr>
          <p:cNvSpPr txBox="1"/>
          <p:nvPr/>
        </p:nvSpPr>
        <p:spPr>
          <a:xfrm>
            <a:off x="2271674" y="1196752"/>
            <a:ext cx="4572000" cy="1200329"/>
          </a:xfrm>
          <a:prstGeom prst="rect">
            <a:avLst/>
          </a:prstGeom>
          <a:solidFill>
            <a:schemeClr val="accent1"/>
          </a:solidFill>
        </p:spPr>
        <p:txBody>
          <a:bodyPr wrap="square">
            <a:spAutoFit/>
          </a:bodyPr>
          <a:lstStyle/>
          <a:p>
            <a:pPr algn="l"/>
            <a:r>
              <a:rPr lang="en-US" b="0" i="0" dirty="0">
                <a:solidFill>
                  <a:schemeClr val="bg1"/>
                </a:solidFill>
                <a:effectLst/>
                <a:latin typeface="Udemy Sans"/>
              </a:rPr>
              <a:t>Docker has a built in feature called volumes.</a:t>
            </a:r>
          </a:p>
          <a:p>
            <a:pPr algn="l"/>
            <a:r>
              <a:rPr lang="en-US" b="0" i="0" dirty="0">
                <a:solidFill>
                  <a:schemeClr val="bg1"/>
                </a:solidFill>
                <a:effectLst/>
                <a:latin typeface="Udemy Sans"/>
              </a:rPr>
              <a:t>And volumes help us with persisting data,</a:t>
            </a:r>
          </a:p>
          <a:p>
            <a:pPr algn="l"/>
            <a:r>
              <a:rPr lang="en-US" b="0" i="0" dirty="0">
                <a:solidFill>
                  <a:schemeClr val="bg1"/>
                </a:solidFill>
                <a:effectLst/>
                <a:latin typeface="Udemy Sans"/>
              </a:rPr>
              <a:t>and solving the previous problem.</a:t>
            </a:r>
          </a:p>
          <a:p>
            <a:pPr algn="l"/>
            <a:r>
              <a:rPr lang="en-US" u="sng" dirty="0">
                <a:solidFill>
                  <a:schemeClr val="bg1"/>
                </a:solidFill>
                <a:latin typeface="Udemy Sans"/>
              </a:rPr>
              <a:t>H</a:t>
            </a:r>
            <a:r>
              <a:rPr lang="en-US" b="0" i="0" u="sng" dirty="0">
                <a:solidFill>
                  <a:schemeClr val="bg1"/>
                </a:solidFill>
                <a:effectLst/>
                <a:latin typeface="Udemy Sans"/>
              </a:rPr>
              <a:t>ow do we utilize volumes in our application?</a:t>
            </a:r>
            <a:endParaRPr lang="en-US" b="0" i="0" dirty="0">
              <a:solidFill>
                <a:schemeClr val="bg1"/>
              </a:solidFill>
              <a:effectLst/>
              <a:latin typeface="Udemy Sans"/>
            </a:endParaRPr>
          </a:p>
        </p:txBody>
      </p:sp>
      <p:pic>
        <p:nvPicPr>
          <p:cNvPr id="11" name="Immagine 10">
            <a:extLst>
              <a:ext uri="{FF2B5EF4-FFF2-40B4-BE49-F238E27FC236}">
                <a16:creationId xmlns:a16="http://schemas.microsoft.com/office/drawing/2014/main" id="{69256094-74B1-AB9A-E1D0-3A9ECC00E8AD}"/>
              </a:ext>
            </a:extLst>
          </p:cNvPr>
          <p:cNvPicPr>
            <a:picLocks noChangeAspect="1"/>
          </p:cNvPicPr>
          <p:nvPr/>
        </p:nvPicPr>
        <p:blipFill>
          <a:blip r:embed="rId8"/>
          <a:stretch>
            <a:fillRect/>
          </a:stretch>
        </p:blipFill>
        <p:spPr>
          <a:xfrm>
            <a:off x="1252037" y="2397081"/>
            <a:ext cx="6611273" cy="2448267"/>
          </a:xfrm>
          <a:prstGeom prst="rect">
            <a:avLst/>
          </a:prstGeom>
        </p:spPr>
      </p:pic>
      <p:sp>
        <p:nvSpPr>
          <p:cNvPr id="13" name="CasellaDiTesto 12">
            <a:extLst>
              <a:ext uri="{FF2B5EF4-FFF2-40B4-BE49-F238E27FC236}">
                <a16:creationId xmlns:a16="http://schemas.microsoft.com/office/drawing/2014/main" id="{DF3A812C-E15D-FBFE-6121-083806CA6D48}"/>
              </a:ext>
            </a:extLst>
          </p:cNvPr>
          <p:cNvSpPr txBox="1"/>
          <p:nvPr/>
        </p:nvSpPr>
        <p:spPr>
          <a:xfrm>
            <a:off x="2411760" y="5208646"/>
            <a:ext cx="4572000" cy="1477328"/>
          </a:xfrm>
          <a:prstGeom prst="rect">
            <a:avLst/>
          </a:prstGeom>
          <a:solidFill>
            <a:schemeClr val="accent1"/>
          </a:solidFill>
        </p:spPr>
        <p:txBody>
          <a:bodyPr wrap="square">
            <a:spAutoFit/>
          </a:bodyPr>
          <a:lstStyle/>
          <a:p>
            <a:pPr algn="l"/>
            <a:r>
              <a:rPr lang="en-US" dirty="0">
                <a:solidFill>
                  <a:schemeClr val="bg1"/>
                </a:solidFill>
                <a:latin typeface="Udemy Sans"/>
              </a:rPr>
              <a:t>Y</a:t>
            </a:r>
            <a:r>
              <a:rPr lang="en-US" b="0" i="0" dirty="0">
                <a:solidFill>
                  <a:schemeClr val="bg1"/>
                </a:solidFill>
                <a:effectLst/>
                <a:latin typeface="Udemy Sans"/>
              </a:rPr>
              <a:t>ou can really connect a folder, inside of the container, </a:t>
            </a:r>
            <a:r>
              <a:rPr lang="en-US" b="0" i="0" u="sng" dirty="0">
                <a:solidFill>
                  <a:schemeClr val="bg1"/>
                </a:solidFill>
                <a:effectLst/>
                <a:latin typeface="Udemy Sans"/>
              </a:rPr>
              <a:t>to a folder outside of the container, on your host machine.</a:t>
            </a:r>
          </a:p>
          <a:p>
            <a:pPr algn="l"/>
            <a:r>
              <a:rPr lang="en-US" b="0" i="0" dirty="0">
                <a:solidFill>
                  <a:schemeClr val="bg1"/>
                </a:solidFill>
                <a:effectLst/>
                <a:latin typeface="Udemy Sans"/>
              </a:rPr>
              <a:t>And changes in either folder, will be reflected in the other one</a:t>
            </a:r>
          </a:p>
        </p:txBody>
      </p:sp>
      <p:pic>
        <p:nvPicPr>
          <p:cNvPr id="16" name="Immagine 15">
            <a:extLst>
              <a:ext uri="{FF2B5EF4-FFF2-40B4-BE49-F238E27FC236}">
                <a16:creationId xmlns:a16="http://schemas.microsoft.com/office/drawing/2014/main" id="{E8B254FF-FB99-9314-F41B-1EF9E073185A}"/>
              </a:ext>
            </a:extLst>
          </p:cNvPr>
          <p:cNvPicPr>
            <a:picLocks noChangeAspect="1"/>
          </p:cNvPicPr>
          <p:nvPr/>
        </p:nvPicPr>
        <p:blipFill>
          <a:blip r:embed="rId9"/>
          <a:stretch>
            <a:fillRect/>
          </a:stretch>
        </p:blipFill>
        <p:spPr>
          <a:xfrm>
            <a:off x="1252037" y="4845348"/>
            <a:ext cx="6611273" cy="2000529"/>
          </a:xfrm>
          <a:prstGeom prst="rect">
            <a:avLst/>
          </a:prstGeom>
        </p:spPr>
      </p:pic>
    </p:spTree>
    <p:extLst>
      <p:ext uri="{BB962C8B-B14F-4D97-AF65-F5344CB8AC3E}">
        <p14:creationId xmlns:p14="http://schemas.microsoft.com/office/powerpoint/2010/main" val="341755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7285736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3CF70DD7-65D5-4517-54A8-0B3C793C9B01}"/>
              </a:ext>
            </a:extLst>
          </p:cNvPr>
          <p:cNvPicPr>
            <a:picLocks noChangeAspect="1"/>
          </p:cNvPicPr>
          <p:nvPr/>
        </p:nvPicPr>
        <p:blipFill>
          <a:blip r:embed="rId8"/>
          <a:stretch>
            <a:fillRect/>
          </a:stretch>
        </p:blipFill>
        <p:spPr>
          <a:xfrm>
            <a:off x="354158" y="980728"/>
            <a:ext cx="8630412" cy="4586569"/>
          </a:xfrm>
          <a:prstGeom prst="rect">
            <a:avLst/>
          </a:prstGeom>
        </p:spPr>
      </p:pic>
      <p:sp>
        <p:nvSpPr>
          <p:cNvPr id="6" name="Ovale 5">
            <a:extLst>
              <a:ext uri="{FF2B5EF4-FFF2-40B4-BE49-F238E27FC236}">
                <a16:creationId xmlns:a16="http://schemas.microsoft.com/office/drawing/2014/main" id="{DD873363-F820-6DB6-246F-E558D43AD15F}"/>
              </a:ext>
            </a:extLst>
          </p:cNvPr>
          <p:cNvSpPr/>
          <p:nvPr/>
        </p:nvSpPr>
        <p:spPr>
          <a:xfrm>
            <a:off x="539552" y="1916832"/>
            <a:ext cx="2448272" cy="1008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5C245B95-CA2D-2AD7-9333-2B3CA9178739}"/>
              </a:ext>
            </a:extLst>
          </p:cNvPr>
          <p:cNvPicPr>
            <a:picLocks noChangeAspect="1"/>
          </p:cNvPicPr>
          <p:nvPr/>
        </p:nvPicPr>
        <p:blipFill>
          <a:blip r:embed="rId9"/>
          <a:stretch>
            <a:fillRect/>
          </a:stretch>
        </p:blipFill>
        <p:spPr>
          <a:xfrm>
            <a:off x="1542157" y="1484784"/>
            <a:ext cx="7442413" cy="4589071"/>
          </a:xfrm>
          <a:prstGeom prst="rect">
            <a:avLst/>
          </a:prstGeom>
        </p:spPr>
      </p:pic>
      <p:sp>
        <p:nvSpPr>
          <p:cNvPr id="10" name="Ovale 9">
            <a:extLst>
              <a:ext uri="{FF2B5EF4-FFF2-40B4-BE49-F238E27FC236}">
                <a16:creationId xmlns:a16="http://schemas.microsoft.com/office/drawing/2014/main" id="{8908F149-1F25-684C-2B20-18104E15888E}"/>
              </a:ext>
            </a:extLst>
          </p:cNvPr>
          <p:cNvSpPr/>
          <p:nvPr/>
        </p:nvSpPr>
        <p:spPr>
          <a:xfrm>
            <a:off x="5263362" y="4777193"/>
            <a:ext cx="3526479"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E1D390A4-5958-F274-BDA2-6814CBE24D04}"/>
              </a:ext>
            </a:extLst>
          </p:cNvPr>
          <p:cNvSpPr txBox="1"/>
          <p:nvPr/>
        </p:nvSpPr>
        <p:spPr>
          <a:xfrm>
            <a:off x="2326307" y="1965952"/>
            <a:ext cx="5484652" cy="3877985"/>
          </a:xfrm>
          <a:prstGeom prst="rect">
            <a:avLst/>
          </a:prstGeom>
          <a:solidFill>
            <a:schemeClr val="accent1"/>
          </a:solidFill>
        </p:spPr>
        <p:txBody>
          <a:bodyPr wrap="square">
            <a:spAutoFit/>
          </a:bodyPr>
          <a:lstStyle/>
          <a:p>
            <a:pPr algn="l"/>
            <a:r>
              <a:rPr lang="en-US" b="0" i="0" dirty="0">
                <a:solidFill>
                  <a:schemeClr val="bg1"/>
                </a:solidFill>
                <a:effectLst/>
                <a:latin typeface="Udemy Sans"/>
              </a:rPr>
              <a:t>But with anonymous Volume, when </a:t>
            </a:r>
            <a:r>
              <a:rPr lang="en-US" dirty="0">
                <a:solidFill>
                  <a:schemeClr val="bg1"/>
                </a:solidFill>
                <a:latin typeface="Udemy Sans"/>
              </a:rPr>
              <a:t>we remove a container that use this Volume, also the volume will be remove…..</a:t>
            </a:r>
          </a:p>
          <a:p>
            <a:pPr algn="l"/>
            <a:endParaRPr lang="en-US" sz="2800" dirty="0">
              <a:solidFill>
                <a:schemeClr val="bg1"/>
              </a:solidFill>
              <a:latin typeface="Udemy Sans"/>
            </a:endParaRPr>
          </a:p>
          <a:p>
            <a:pPr algn="l"/>
            <a:r>
              <a:rPr lang="en-US" sz="2800" dirty="0">
                <a:solidFill>
                  <a:schemeClr val="bg1"/>
                </a:solidFill>
                <a:latin typeface="Udemy Sans"/>
              </a:rPr>
              <a:t>For this reason we need proceed with NAMED VOLUME</a:t>
            </a:r>
          </a:p>
          <a:p>
            <a:pPr algn="l"/>
            <a:endParaRPr lang="en-US" sz="2800" dirty="0">
              <a:solidFill>
                <a:schemeClr val="bg1"/>
              </a:solidFill>
              <a:latin typeface="Udemy Sans"/>
            </a:endParaRPr>
          </a:p>
          <a:p>
            <a:pPr algn="l"/>
            <a:r>
              <a:rPr lang="en-US" sz="2000" dirty="0">
                <a:solidFill>
                  <a:schemeClr val="bg1"/>
                </a:solidFill>
                <a:latin typeface="Udemy Sans"/>
              </a:rPr>
              <a:t>We have another problem….in our server .</a:t>
            </a:r>
            <a:r>
              <a:rPr lang="en-US" sz="2000" dirty="0" err="1">
                <a:solidFill>
                  <a:schemeClr val="bg1"/>
                </a:solidFill>
                <a:latin typeface="Udemy Sans"/>
              </a:rPr>
              <a:t>js</a:t>
            </a:r>
            <a:r>
              <a:rPr lang="en-US" sz="2000" dirty="0">
                <a:solidFill>
                  <a:schemeClr val="bg1"/>
                </a:solidFill>
                <a:latin typeface="Udemy Sans"/>
              </a:rPr>
              <a:t> code we have use the RENAME method. This method </a:t>
            </a:r>
            <a:r>
              <a:rPr lang="en-US" sz="2000" dirty="0" err="1">
                <a:solidFill>
                  <a:schemeClr val="bg1"/>
                </a:solidFill>
                <a:latin typeface="Udemy Sans"/>
              </a:rPr>
              <a:t>doesen’t</a:t>
            </a:r>
            <a:r>
              <a:rPr lang="en-US" sz="2000" dirty="0">
                <a:solidFill>
                  <a:schemeClr val="bg1"/>
                </a:solidFill>
                <a:latin typeface="Udemy Sans"/>
              </a:rPr>
              <a:t> work outside the container. We need change this instruction with these instructions…. </a:t>
            </a:r>
            <a:endParaRPr lang="en-US" sz="2000" dirty="0">
              <a:solidFill>
                <a:schemeClr val="bg1"/>
              </a:solidFill>
            </a:endParaRPr>
          </a:p>
        </p:txBody>
      </p:sp>
      <p:pic>
        <p:nvPicPr>
          <p:cNvPr id="15" name="Immagine 14">
            <a:extLst>
              <a:ext uri="{FF2B5EF4-FFF2-40B4-BE49-F238E27FC236}">
                <a16:creationId xmlns:a16="http://schemas.microsoft.com/office/drawing/2014/main" id="{E9C91E46-3FD4-313E-40B0-8E888E74A541}"/>
              </a:ext>
            </a:extLst>
          </p:cNvPr>
          <p:cNvPicPr>
            <a:picLocks noChangeAspect="1"/>
          </p:cNvPicPr>
          <p:nvPr/>
        </p:nvPicPr>
        <p:blipFill>
          <a:blip r:embed="rId10"/>
          <a:stretch>
            <a:fillRect/>
          </a:stretch>
        </p:blipFill>
        <p:spPr>
          <a:xfrm>
            <a:off x="326571" y="1014063"/>
            <a:ext cx="7440063" cy="4648849"/>
          </a:xfrm>
          <a:prstGeom prst="rect">
            <a:avLst/>
          </a:prstGeom>
        </p:spPr>
      </p:pic>
      <p:sp>
        <p:nvSpPr>
          <p:cNvPr id="17" name="Ovale 16">
            <a:extLst>
              <a:ext uri="{FF2B5EF4-FFF2-40B4-BE49-F238E27FC236}">
                <a16:creationId xmlns:a16="http://schemas.microsoft.com/office/drawing/2014/main" id="{015E1E22-0EB7-E502-23D9-C96803F5611E}"/>
              </a:ext>
            </a:extLst>
          </p:cNvPr>
          <p:cNvSpPr/>
          <p:nvPr/>
        </p:nvSpPr>
        <p:spPr>
          <a:xfrm>
            <a:off x="1320470" y="4270635"/>
            <a:ext cx="4619682" cy="4109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0382BCE6-D933-719C-2836-82E4D128DCB5}"/>
              </a:ext>
            </a:extLst>
          </p:cNvPr>
          <p:cNvGrpSpPr/>
          <p:nvPr/>
        </p:nvGrpSpPr>
        <p:grpSpPr>
          <a:xfrm>
            <a:off x="3301158" y="4906137"/>
            <a:ext cx="4180145" cy="410943"/>
            <a:chOff x="1471975" y="3233710"/>
            <a:chExt cx="8754697" cy="871748"/>
          </a:xfrm>
        </p:grpSpPr>
        <p:pic>
          <p:nvPicPr>
            <p:cNvPr id="19" name="Immagine 18">
              <a:extLst>
                <a:ext uri="{FF2B5EF4-FFF2-40B4-BE49-F238E27FC236}">
                  <a16:creationId xmlns:a16="http://schemas.microsoft.com/office/drawing/2014/main" id="{B6CC623A-49DA-9006-25E7-5FE28D6609A9}"/>
                </a:ext>
              </a:extLst>
            </p:cNvPr>
            <p:cNvPicPr>
              <a:picLocks noChangeAspect="1"/>
            </p:cNvPicPr>
            <p:nvPr/>
          </p:nvPicPr>
          <p:blipFill>
            <a:blip r:embed="rId11"/>
            <a:stretch>
              <a:fillRect/>
            </a:stretch>
          </p:blipFill>
          <p:spPr>
            <a:xfrm>
              <a:off x="1471975" y="3233710"/>
              <a:ext cx="8754697" cy="390580"/>
            </a:xfrm>
            <a:prstGeom prst="rect">
              <a:avLst/>
            </a:prstGeom>
          </p:spPr>
        </p:pic>
        <p:pic>
          <p:nvPicPr>
            <p:cNvPr id="21" name="Immagine 20">
              <a:extLst>
                <a:ext uri="{FF2B5EF4-FFF2-40B4-BE49-F238E27FC236}">
                  <a16:creationId xmlns:a16="http://schemas.microsoft.com/office/drawing/2014/main" id="{013CD4CD-BEFF-18F7-6574-F677F439FB26}"/>
                </a:ext>
              </a:extLst>
            </p:cNvPr>
            <p:cNvPicPr>
              <a:picLocks noChangeAspect="1"/>
            </p:cNvPicPr>
            <p:nvPr/>
          </p:nvPicPr>
          <p:blipFill>
            <a:blip r:embed="rId12"/>
            <a:stretch>
              <a:fillRect/>
            </a:stretch>
          </p:blipFill>
          <p:spPr>
            <a:xfrm>
              <a:off x="1542157" y="3591036"/>
              <a:ext cx="5544324" cy="514422"/>
            </a:xfrm>
            <a:prstGeom prst="rect">
              <a:avLst/>
            </a:prstGeom>
          </p:spPr>
        </p:pic>
      </p:grpSp>
      <p:sp>
        <p:nvSpPr>
          <p:cNvPr id="23" name="Ovale 22">
            <a:extLst>
              <a:ext uri="{FF2B5EF4-FFF2-40B4-BE49-F238E27FC236}">
                <a16:creationId xmlns:a16="http://schemas.microsoft.com/office/drawing/2014/main" id="{62D15FD6-B000-818A-6D56-05484BC4139B}"/>
              </a:ext>
            </a:extLst>
          </p:cNvPr>
          <p:cNvSpPr/>
          <p:nvPr/>
        </p:nvSpPr>
        <p:spPr>
          <a:xfrm>
            <a:off x="2953521" y="4738516"/>
            <a:ext cx="4619682" cy="743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20886E92-9905-62C0-5FD3-937875ADE945}"/>
              </a:ext>
            </a:extLst>
          </p:cNvPr>
          <p:cNvPicPr>
            <a:picLocks noChangeAspect="1"/>
          </p:cNvPicPr>
          <p:nvPr/>
        </p:nvPicPr>
        <p:blipFill>
          <a:blip r:embed="rId13"/>
          <a:stretch>
            <a:fillRect/>
          </a:stretch>
        </p:blipFill>
        <p:spPr>
          <a:xfrm>
            <a:off x="406925" y="980728"/>
            <a:ext cx="8737075" cy="5246823"/>
          </a:xfrm>
          <a:prstGeom prst="rect">
            <a:avLst/>
          </a:prstGeom>
        </p:spPr>
      </p:pic>
      <p:sp>
        <p:nvSpPr>
          <p:cNvPr id="26" name="Ovale 25">
            <a:extLst>
              <a:ext uri="{FF2B5EF4-FFF2-40B4-BE49-F238E27FC236}">
                <a16:creationId xmlns:a16="http://schemas.microsoft.com/office/drawing/2014/main" id="{A83BCA51-F4AB-7DE5-1BD6-9A4A1D86C195}"/>
              </a:ext>
            </a:extLst>
          </p:cNvPr>
          <p:cNvSpPr/>
          <p:nvPr/>
        </p:nvSpPr>
        <p:spPr>
          <a:xfrm>
            <a:off x="1271804" y="4680600"/>
            <a:ext cx="488437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911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0" grpId="0" animBg="1"/>
      <p:bldP spid="12" grpId="0" animBg="1"/>
      <p:bldP spid="17" grpId="0" animBg="1"/>
      <p:bldP spid="23"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60782624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0D270152-D912-FCED-5045-9E6EE4FD491D}"/>
              </a:ext>
            </a:extLst>
          </p:cNvPr>
          <p:cNvPicPr>
            <a:picLocks noChangeAspect="1"/>
          </p:cNvPicPr>
          <p:nvPr/>
        </p:nvPicPr>
        <p:blipFill>
          <a:blip r:embed="rId8"/>
          <a:stretch>
            <a:fillRect/>
          </a:stretch>
        </p:blipFill>
        <p:spPr>
          <a:xfrm>
            <a:off x="395536" y="867615"/>
            <a:ext cx="8504147" cy="5533907"/>
          </a:xfrm>
          <a:prstGeom prst="rect">
            <a:avLst/>
          </a:prstGeom>
        </p:spPr>
      </p:pic>
      <p:sp>
        <p:nvSpPr>
          <p:cNvPr id="7" name="Ovale 6">
            <a:extLst>
              <a:ext uri="{FF2B5EF4-FFF2-40B4-BE49-F238E27FC236}">
                <a16:creationId xmlns:a16="http://schemas.microsoft.com/office/drawing/2014/main" id="{E54E0154-998C-AD7F-034A-8EC4C1355F43}"/>
              </a:ext>
            </a:extLst>
          </p:cNvPr>
          <p:cNvSpPr/>
          <p:nvPr/>
        </p:nvSpPr>
        <p:spPr>
          <a:xfrm>
            <a:off x="7164288" y="4437112"/>
            <a:ext cx="1127006"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A20D32AB-B72A-D6B9-269D-41C5ED0C24A1}"/>
              </a:ext>
            </a:extLst>
          </p:cNvPr>
          <p:cNvSpPr/>
          <p:nvPr/>
        </p:nvSpPr>
        <p:spPr>
          <a:xfrm>
            <a:off x="7727791" y="4725775"/>
            <a:ext cx="1127006" cy="1192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E9B06BE7-EE5E-4BD8-6E94-4834011834F5}"/>
              </a:ext>
            </a:extLst>
          </p:cNvPr>
          <p:cNvSpPr/>
          <p:nvPr/>
        </p:nvSpPr>
        <p:spPr>
          <a:xfrm>
            <a:off x="7319100" y="4804174"/>
            <a:ext cx="1429364"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E32D114-332D-A47E-ED2A-3FAC18E5A001}"/>
              </a:ext>
            </a:extLst>
          </p:cNvPr>
          <p:cNvSpPr/>
          <p:nvPr/>
        </p:nvSpPr>
        <p:spPr>
          <a:xfrm>
            <a:off x="7293010" y="5044253"/>
            <a:ext cx="1429364"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DE8CE71D-F9AD-6AE3-EA67-0FF64D409DAC}"/>
              </a:ext>
            </a:extLst>
          </p:cNvPr>
          <p:cNvSpPr/>
          <p:nvPr/>
        </p:nvSpPr>
        <p:spPr>
          <a:xfrm>
            <a:off x="7123315" y="5260632"/>
            <a:ext cx="1429364"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BD5735EF-6BF2-A9D0-CD18-04EC7B28D0FD}"/>
              </a:ext>
            </a:extLst>
          </p:cNvPr>
          <p:cNvSpPr/>
          <p:nvPr/>
        </p:nvSpPr>
        <p:spPr>
          <a:xfrm>
            <a:off x="7319100" y="5601871"/>
            <a:ext cx="1429364"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 name="Immagine 23">
            <a:extLst>
              <a:ext uri="{FF2B5EF4-FFF2-40B4-BE49-F238E27FC236}">
                <a16:creationId xmlns:a16="http://schemas.microsoft.com/office/drawing/2014/main" id="{B96F0BE8-CAA8-73D8-6CD0-37B58F614041}"/>
              </a:ext>
            </a:extLst>
          </p:cNvPr>
          <p:cNvPicPr>
            <a:picLocks noChangeAspect="1"/>
          </p:cNvPicPr>
          <p:nvPr/>
        </p:nvPicPr>
        <p:blipFill>
          <a:blip r:embed="rId9"/>
          <a:stretch>
            <a:fillRect/>
          </a:stretch>
        </p:blipFill>
        <p:spPr>
          <a:xfrm>
            <a:off x="7328228" y="5961163"/>
            <a:ext cx="1714740" cy="157185"/>
          </a:xfrm>
          <a:prstGeom prst="rect">
            <a:avLst/>
          </a:prstGeom>
        </p:spPr>
      </p:pic>
      <p:sp>
        <p:nvSpPr>
          <p:cNvPr id="25" name="Ovale 24">
            <a:extLst>
              <a:ext uri="{FF2B5EF4-FFF2-40B4-BE49-F238E27FC236}">
                <a16:creationId xmlns:a16="http://schemas.microsoft.com/office/drawing/2014/main" id="{5ABEADBD-8510-0306-7057-C00F92B599A8}"/>
              </a:ext>
            </a:extLst>
          </p:cNvPr>
          <p:cNvSpPr/>
          <p:nvPr/>
        </p:nvSpPr>
        <p:spPr>
          <a:xfrm>
            <a:off x="7237308" y="5943110"/>
            <a:ext cx="1943203" cy="2163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501D8822-CFAD-23DE-FD8A-8E87163D9790}"/>
              </a:ext>
            </a:extLst>
          </p:cNvPr>
          <p:cNvPicPr>
            <a:picLocks noChangeAspect="1"/>
          </p:cNvPicPr>
          <p:nvPr/>
        </p:nvPicPr>
        <p:blipFill>
          <a:blip r:embed="rId10"/>
          <a:stretch>
            <a:fillRect/>
          </a:stretch>
        </p:blipFill>
        <p:spPr>
          <a:xfrm>
            <a:off x="786021" y="6490494"/>
            <a:ext cx="8211696" cy="247685"/>
          </a:xfrm>
          <a:prstGeom prst="rect">
            <a:avLst/>
          </a:prstGeom>
        </p:spPr>
      </p:pic>
      <p:sp>
        <p:nvSpPr>
          <p:cNvPr id="28" name="Ovale 27">
            <a:extLst>
              <a:ext uri="{FF2B5EF4-FFF2-40B4-BE49-F238E27FC236}">
                <a16:creationId xmlns:a16="http://schemas.microsoft.com/office/drawing/2014/main" id="{BE0A2352-94A3-21A9-6BE3-3CB01785D24A}"/>
              </a:ext>
            </a:extLst>
          </p:cNvPr>
          <p:cNvSpPr/>
          <p:nvPr/>
        </p:nvSpPr>
        <p:spPr>
          <a:xfrm>
            <a:off x="3059832" y="6386572"/>
            <a:ext cx="405423" cy="387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B7437065-E85C-86F2-7CCB-584B89D3DC3E}"/>
              </a:ext>
            </a:extLst>
          </p:cNvPr>
          <p:cNvSpPr/>
          <p:nvPr/>
        </p:nvSpPr>
        <p:spPr>
          <a:xfrm>
            <a:off x="5076056" y="6284349"/>
            <a:ext cx="2376264" cy="5847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F463E15D-3F8B-A9D7-8D49-2626CB9BF968}"/>
              </a:ext>
            </a:extLst>
          </p:cNvPr>
          <p:cNvSpPr txBox="1"/>
          <p:nvPr/>
        </p:nvSpPr>
        <p:spPr>
          <a:xfrm>
            <a:off x="2297663" y="2976665"/>
            <a:ext cx="4595326"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And the key difference to anonymous volumes</a:t>
            </a:r>
          </a:p>
          <a:p>
            <a:pPr algn="l"/>
            <a:r>
              <a:rPr lang="en-US" b="0" i="0" u="sng" dirty="0">
                <a:solidFill>
                  <a:schemeClr val="bg1"/>
                </a:solidFill>
                <a:effectLst/>
                <a:latin typeface="Udemy Sans"/>
              </a:rPr>
              <a:t>is that named volumes will not be deleted</a:t>
            </a:r>
          </a:p>
          <a:p>
            <a:pPr algn="l"/>
            <a:r>
              <a:rPr lang="en-US" b="0" i="0" dirty="0">
                <a:solidFill>
                  <a:schemeClr val="bg1"/>
                </a:solidFill>
                <a:effectLst/>
                <a:latin typeface="Udemy Sans"/>
              </a:rPr>
              <a:t>by Docker when </a:t>
            </a:r>
            <a:r>
              <a:rPr lang="en-US" dirty="0">
                <a:solidFill>
                  <a:schemeClr val="bg1"/>
                </a:solidFill>
                <a:latin typeface="Udemy Sans"/>
              </a:rPr>
              <a:t>we remove the </a:t>
            </a:r>
            <a:r>
              <a:rPr lang="en-US" b="0" i="0" dirty="0">
                <a:solidFill>
                  <a:schemeClr val="bg1"/>
                </a:solidFill>
                <a:effectLst/>
                <a:latin typeface="Udemy Sans"/>
              </a:rPr>
              <a:t>container </a:t>
            </a:r>
          </a:p>
        </p:txBody>
      </p:sp>
    </p:spTree>
    <p:extLst>
      <p:ext uri="{BB962C8B-B14F-4D97-AF65-F5344CB8AC3E}">
        <p14:creationId xmlns:p14="http://schemas.microsoft.com/office/powerpoint/2010/main" val="23146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1" grpId="0" animBg="1"/>
      <p:bldP spid="13" grpId="0" animBg="1"/>
      <p:bldP spid="14" grpId="0" animBg="1"/>
      <p:bldP spid="16" grpId="0" animBg="1"/>
      <p:bldP spid="18" grpId="0" animBg="1"/>
      <p:bldP spid="25" grpId="0" animBg="1"/>
      <p:bldP spid="28" grpId="0" animBg="1"/>
      <p:bldP spid="29" grpId="0" animBg="1"/>
      <p:bldP spid="3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0</TotalTime>
  <Words>2632</Words>
  <Application>Microsoft Office PowerPoint</Application>
  <PresentationFormat>Presentazione su schermo (4:3)</PresentationFormat>
  <Paragraphs>221</Paragraphs>
  <Slides>20</Slides>
  <Notes>16</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20</vt:i4>
      </vt:variant>
    </vt:vector>
  </HeadingPairs>
  <TitlesOfParts>
    <vt:vector size="24"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1092</cp:revision>
  <dcterms:created xsi:type="dcterms:W3CDTF">2013-02-13T14:15:36Z</dcterms:created>
  <dcterms:modified xsi:type="dcterms:W3CDTF">2023-06-22T22:08:03Z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